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7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9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A3DC3-380C-4348-8287-E61866EE7ED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0B59-994D-4836-8047-2601A41EC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2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A3DC3-380C-4348-8287-E61866EE7ED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0B59-994D-4836-8047-2601A41EC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9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A3DC3-380C-4348-8287-E61866EE7ED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0B59-994D-4836-8047-2601A41EC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08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A3DC3-380C-4348-8287-E61866EE7ED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0B59-994D-4836-8047-2601A41ECFC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9611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A3DC3-380C-4348-8287-E61866EE7ED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0B59-994D-4836-8047-2601A41EC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46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A3DC3-380C-4348-8287-E61866EE7ED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0B59-994D-4836-8047-2601A41EC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92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A3DC3-380C-4348-8287-E61866EE7ED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0B59-994D-4836-8047-2601A41EC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72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A3DC3-380C-4348-8287-E61866EE7ED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0B59-994D-4836-8047-2601A41EC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31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A3DC3-380C-4348-8287-E61866EE7ED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0B59-994D-4836-8047-2601A41EC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37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A3DC3-380C-4348-8287-E61866EE7ED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0B59-994D-4836-8047-2601A41EC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7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A3DC3-380C-4348-8287-E61866EE7ED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0B59-994D-4836-8047-2601A41EC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8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A3DC3-380C-4348-8287-E61866EE7ED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0B59-994D-4836-8047-2601A41EC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1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A3DC3-380C-4348-8287-E61866EE7ED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0B59-994D-4836-8047-2601A41EC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9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A3DC3-380C-4348-8287-E61866EE7ED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0B59-994D-4836-8047-2601A41EC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7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A3DC3-380C-4348-8287-E61866EE7ED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0B59-994D-4836-8047-2601A41EC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81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A3DC3-380C-4348-8287-E61866EE7ED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0B59-994D-4836-8047-2601A41EC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2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A3DC3-380C-4348-8287-E61866EE7ED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0B59-994D-4836-8047-2601A41EC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9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A3DC3-380C-4348-8287-E61866EE7ED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0B59-994D-4836-8047-2601A41EC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16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46A3DC3-380C-4348-8287-E61866EE7ED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4130B59-994D-4836-8047-2601A41EC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1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70F1C6B-C433-4554-996A-615149289090}"/>
              </a:ext>
            </a:extLst>
          </p:cNvPr>
          <p:cNvSpPr txBox="1">
            <a:spLocks/>
          </p:cNvSpPr>
          <p:nvPr/>
        </p:nvSpPr>
        <p:spPr>
          <a:xfrm>
            <a:off x="1942741" y="1346494"/>
            <a:ext cx="8689976" cy="2509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LU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Immigration Law</a:t>
            </a:r>
            <a:endParaRPr lang="en-US" sz="4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FCD437B-A829-4F24-A2F0-FD39888BC00B}"/>
              </a:ext>
            </a:extLst>
          </p:cNvPr>
          <p:cNvSpPr txBox="1">
            <a:spLocks/>
          </p:cNvSpPr>
          <p:nvPr/>
        </p:nvSpPr>
        <p:spPr>
          <a:xfrm>
            <a:off x="1751012" y="2757949"/>
            <a:ext cx="8689976" cy="1371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LU" sz="2400" b="1" dirty="0">
                <a:solidFill>
                  <a:srgbClr val="002060"/>
                </a:solidFill>
              </a:rPr>
              <a:t>Adolfo </a:t>
            </a:r>
            <a:r>
              <a:rPr lang="fr-LU" sz="2400" b="1" dirty="0" err="1">
                <a:solidFill>
                  <a:srgbClr val="002060"/>
                </a:solidFill>
              </a:rPr>
              <a:t>Sommarribas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D89DF1-2FBF-4B9C-9037-B9F7490A6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208" y="3980072"/>
            <a:ext cx="3411584" cy="125560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2F113B-E13A-42C3-9EE7-42D00FA58255}"/>
              </a:ext>
            </a:extLst>
          </p:cNvPr>
          <p:cNvSpPr txBox="1"/>
          <p:nvPr/>
        </p:nvSpPr>
        <p:spPr>
          <a:xfrm>
            <a:off x="8568812" y="5541003"/>
            <a:ext cx="2920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2400" b="1" dirty="0">
                <a:solidFill>
                  <a:srgbClr val="002060"/>
                </a:solidFill>
              </a:rPr>
              <a:t>19 NOVEMBER 2020</a:t>
            </a:r>
          </a:p>
        </p:txBody>
      </p:sp>
    </p:spTree>
    <p:extLst>
      <p:ext uri="{BB962C8B-B14F-4D97-AF65-F5344CB8AC3E}">
        <p14:creationId xmlns:p14="http://schemas.microsoft.com/office/powerpoint/2010/main" val="263379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BFC31-75DE-48D6-947C-FFC51B87D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b="1" dirty="0">
                <a:solidFill>
                  <a:srgbClr val="002060"/>
                </a:solidFill>
              </a:rPr>
              <a:t>Background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9FB9A-60A4-4841-AB62-11111AF35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LU" b="1" dirty="0" err="1">
                <a:solidFill>
                  <a:srgbClr val="002060"/>
                </a:solidFill>
              </a:rPr>
              <a:t>Amended</a:t>
            </a:r>
            <a:r>
              <a:rPr lang="fr-LU" b="1" dirty="0">
                <a:solidFill>
                  <a:srgbClr val="002060"/>
                </a:solidFill>
              </a:rPr>
              <a:t> </a:t>
            </a:r>
            <a:r>
              <a:rPr lang="fr-LU" b="1" dirty="0" err="1">
                <a:solidFill>
                  <a:srgbClr val="002060"/>
                </a:solidFill>
              </a:rPr>
              <a:t>law</a:t>
            </a:r>
            <a:r>
              <a:rPr lang="fr-LU" b="1" dirty="0">
                <a:solidFill>
                  <a:srgbClr val="002060"/>
                </a:solidFill>
              </a:rPr>
              <a:t> of 29 August 2008 on free </a:t>
            </a:r>
            <a:r>
              <a:rPr lang="fr-LU" b="1" dirty="0" err="1">
                <a:solidFill>
                  <a:srgbClr val="002060"/>
                </a:solidFill>
              </a:rPr>
              <a:t>movement</a:t>
            </a:r>
            <a:r>
              <a:rPr lang="fr-LU" b="1" dirty="0">
                <a:solidFill>
                  <a:srgbClr val="002060"/>
                </a:solidFill>
              </a:rPr>
              <a:t> of </a:t>
            </a:r>
            <a:r>
              <a:rPr lang="fr-LU" b="1" dirty="0" err="1">
                <a:solidFill>
                  <a:srgbClr val="002060"/>
                </a:solidFill>
              </a:rPr>
              <a:t>persons</a:t>
            </a:r>
            <a:r>
              <a:rPr lang="fr-LU" b="1" dirty="0">
                <a:solidFill>
                  <a:srgbClr val="002060"/>
                </a:solidFill>
              </a:rPr>
              <a:t> and immigration (</a:t>
            </a:r>
            <a:r>
              <a:rPr lang="fr-LU" b="1" dirty="0" err="1">
                <a:solidFill>
                  <a:srgbClr val="002060"/>
                </a:solidFill>
              </a:rPr>
              <a:t>published</a:t>
            </a:r>
            <a:r>
              <a:rPr lang="fr-LU" b="1" dirty="0">
                <a:solidFill>
                  <a:srgbClr val="002060"/>
                </a:solidFill>
              </a:rPr>
              <a:t> in Mémorial A-138 of 10 </a:t>
            </a:r>
            <a:r>
              <a:rPr lang="fr-LU" b="1" dirty="0" err="1">
                <a:solidFill>
                  <a:srgbClr val="002060"/>
                </a:solidFill>
              </a:rPr>
              <a:t>September</a:t>
            </a:r>
            <a:r>
              <a:rPr lang="fr-LU" b="1" dirty="0">
                <a:solidFill>
                  <a:srgbClr val="002060"/>
                </a:solidFill>
              </a:rPr>
              <a:t> 2008)</a:t>
            </a:r>
          </a:p>
          <a:p>
            <a:endParaRPr lang="fr-LU" b="1" dirty="0">
              <a:solidFill>
                <a:srgbClr val="002060"/>
              </a:solidFill>
            </a:endParaRPr>
          </a:p>
          <a:p>
            <a:r>
              <a:rPr lang="fr-LU" b="1" dirty="0" err="1">
                <a:solidFill>
                  <a:srgbClr val="002060"/>
                </a:solidFill>
              </a:rPr>
              <a:t>Abrogates</a:t>
            </a:r>
            <a:r>
              <a:rPr lang="fr-LU" b="1" dirty="0">
                <a:solidFill>
                  <a:srgbClr val="002060"/>
                </a:solidFill>
              </a:rPr>
              <a:t> the </a:t>
            </a:r>
            <a:r>
              <a:rPr lang="fr-LU" b="1" dirty="0" err="1">
                <a:solidFill>
                  <a:srgbClr val="002060"/>
                </a:solidFill>
              </a:rPr>
              <a:t>amended</a:t>
            </a:r>
            <a:r>
              <a:rPr lang="fr-LU" b="1" dirty="0">
                <a:solidFill>
                  <a:srgbClr val="002060"/>
                </a:solidFill>
              </a:rPr>
              <a:t> </a:t>
            </a:r>
            <a:r>
              <a:rPr lang="fr-LU" b="1" dirty="0" err="1">
                <a:solidFill>
                  <a:srgbClr val="002060"/>
                </a:solidFill>
              </a:rPr>
              <a:t>law</a:t>
            </a:r>
            <a:r>
              <a:rPr lang="fr-LU" b="1" dirty="0">
                <a:solidFill>
                  <a:srgbClr val="002060"/>
                </a:solidFill>
              </a:rPr>
              <a:t> of 28 March 1972 on 1. entry and </a:t>
            </a:r>
            <a:r>
              <a:rPr lang="fr-LU" b="1" dirty="0" err="1">
                <a:solidFill>
                  <a:srgbClr val="002060"/>
                </a:solidFill>
              </a:rPr>
              <a:t>stay</a:t>
            </a:r>
            <a:r>
              <a:rPr lang="fr-LU" b="1" dirty="0">
                <a:solidFill>
                  <a:srgbClr val="002060"/>
                </a:solidFill>
              </a:rPr>
              <a:t> of </a:t>
            </a:r>
            <a:r>
              <a:rPr lang="fr-LU" b="1" dirty="0" err="1">
                <a:solidFill>
                  <a:srgbClr val="002060"/>
                </a:solidFill>
              </a:rPr>
              <a:t>foreigners</a:t>
            </a:r>
            <a:r>
              <a:rPr lang="fr-LU" b="1" dirty="0">
                <a:solidFill>
                  <a:srgbClr val="002060"/>
                </a:solidFill>
              </a:rPr>
              <a:t>; 2. the </a:t>
            </a:r>
            <a:r>
              <a:rPr lang="fr-LU" b="1" dirty="0" err="1">
                <a:solidFill>
                  <a:srgbClr val="002060"/>
                </a:solidFill>
              </a:rPr>
              <a:t>medical</a:t>
            </a:r>
            <a:r>
              <a:rPr lang="fr-LU" b="1" dirty="0">
                <a:solidFill>
                  <a:srgbClr val="002060"/>
                </a:solidFill>
              </a:rPr>
              <a:t> control of </a:t>
            </a:r>
            <a:r>
              <a:rPr lang="fr-LU" b="1" dirty="0" err="1">
                <a:solidFill>
                  <a:srgbClr val="002060"/>
                </a:solidFill>
              </a:rPr>
              <a:t>foreigners</a:t>
            </a:r>
            <a:r>
              <a:rPr lang="fr-LU" b="1" dirty="0">
                <a:solidFill>
                  <a:srgbClr val="002060"/>
                </a:solidFill>
              </a:rPr>
              <a:t>; 3. the </a:t>
            </a:r>
            <a:r>
              <a:rPr lang="fr-LU" b="1" dirty="0" err="1">
                <a:solidFill>
                  <a:srgbClr val="002060"/>
                </a:solidFill>
              </a:rPr>
              <a:t>employment</a:t>
            </a:r>
            <a:r>
              <a:rPr lang="fr-LU" b="1" dirty="0">
                <a:solidFill>
                  <a:srgbClr val="002060"/>
                </a:solidFill>
              </a:rPr>
              <a:t> of </a:t>
            </a:r>
            <a:r>
              <a:rPr lang="fr-LU" b="1" dirty="0" err="1">
                <a:solidFill>
                  <a:srgbClr val="002060"/>
                </a:solidFill>
              </a:rPr>
              <a:t>foreign</a:t>
            </a:r>
            <a:r>
              <a:rPr lang="fr-LU" b="1" dirty="0">
                <a:solidFill>
                  <a:srgbClr val="002060"/>
                </a:solidFill>
              </a:rPr>
              <a:t> </a:t>
            </a:r>
            <a:r>
              <a:rPr lang="fr-LU" b="1" dirty="0" err="1">
                <a:solidFill>
                  <a:srgbClr val="002060"/>
                </a:solidFill>
              </a:rPr>
              <a:t>workforce</a:t>
            </a:r>
            <a:endParaRPr lang="fr-L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7669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99F0B-01AD-4A0C-A918-63042085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64556"/>
            <a:ext cx="10364451" cy="1596177"/>
          </a:xfrm>
        </p:spPr>
        <p:txBody>
          <a:bodyPr/>
          <a:lstStyle/>
          <a:p>
            <a:r>
              <a:rPr lang="fr-LU" b="1" dirty="0">
                <a:solidFill>
                  <a:srgbClr val="002060"/>
                </a:solidFill>
              </a:rPr>
              <a:t>General Structure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718EA-BAF2-4382-B4D0-201207A32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651819"/>
            <a:ext cx="10364452" cy="4719484"/>
          </a:xfrm>
        </p:spPr>
        <p:txBody>
          <a:bodyPr>
            <a:normAutofit lnSpcReduction="10000"/>
          </a:bodyPr>
          <a:lstStyle/>
          <a:p>
            <a:r>
              <a:rPr lang="fr-LU" b="1" dirty="0" err="1">
                <a:solidFill>
                  <a:srgbClr val="002060"/>
                </a:solidFill>
              </a:rPr>
              <a:t>Chapter</a:t>
            </a:r>
            <a:r>
              <a:rPr lang="fr-LU" b="1" dirty="0">
                <a:solidFill>
                  <a:srgbClr val="002060"/>
                </a:solidFill>
              </a:rPr>
              <a:t> I</a:t>
            </a:r>
          </a:p>
          <a:p>
            <a:pPr lvl="1"/>
            <a:r>
              <a:rPr lang="fr-LU" b="1" dirty="0">
                <a:solidFill>
                  <a:srgbClr val="002060"/>
                </a:solidFill>
              </a:rPr>
              <a:t>General dispositions</a:t>
            </a:r>
          </a:p>
          <a:p>
            <a:pPr lvl="2"/>
            <a:r>
              <a:rPr lang="fr-LU" b="1" dirty="0">
                <a:solidFill>
                  <a:srgbClr val="002060"/>
                </a:solidFill>
              </a:rPr>
              <a:t>Objective: </a:t>
            </a:r>
            <a:r>
              <a:rPr lang="fr-LU" b="1" dirty="0" err="1">
                <a:solidFill>
                  <a:srgbClr val="002060"/>
                </a:solidFill>
              </a:rPr>
              <a:t>regulates</a:t>
            </a:r>
            <a:r>
              <a:rPr lang="fr-LU" b="1" dirty="0">
                <a:solidFill>
                  <a:srgbClr val="002060"/>
                </a:solidFill>
              </a:rPr>
              <a:t> entry and </a:t>
            </a:r>
            <a:r>
              <a:rPr lang="fr-LU" b="1" dirty="0" err="1">
                <a:solidFill>
                  <a:srgbClr val="002060"/>
                </a:solidFill>
              </a:rPr>
              <a:t>stay</a:t>
            </a:r>
            <a:r>
              <a:rPr lang="fr-LU" b="1" dirty="0">
                <a:solidFill>
                  <a:srgbClr val="002060"/>
                </a:solidFill>
              </a:rPr>
              <a:t> of </a:t>
            </a:r>
            <a:r>
              <a:rPr lang="fr-LU" b="1" dirty="0" err="1">
                <a:solidFill>
                  <a:srgbClr val="002060"/>
                </a:solidFill>
              </a:rPr>
              <a:t>foreigners</a:t>
            </a:r>
            <a:r>
              <a:rPr lang="fr-LU" b="1" dirty="0">
                <a:solidFill>
                  <a:srgbClr val="002060"/>
                </a:solidFill>
              </a:rPr>
              <a:t> on the GDL</a:t>
            </a:r>
          </a:p>
          <a:p>
            <a:pPr lvl="2"/>
            <a:r>
              <a:rPr lang="fr-LU" b="1" dirty="0">
                <a:solidFill>
                  <a:srgbClr val="002060"/>
                </a:solidFill>
              </a:rPr>
              <a:t>Promote the </a:t>
            </a:r>
            <a:r>
              <a:rPr lang="fr-LU" b="1" dirty="0" err="1">
                <a:solidFill>
                  <a:srgbClr val="002060"/>
                </a:solidFill>
              </a:rPr>
              <a:t>integration</a:t>
            </a:r>
            <a:r>
              <a:rPr lang="fr-LU" b="1" dirty="0">
                <a:solidFill>
                  <a:srgbClr val="002060"/>
                </a:solidFill>
              </a:rPr>
              <a:t> of </a:t>
            </a:r>
            <a:r>
              <a:rPr lang="fr-LU" b="1" dirty="0" err="1">
                <a:solidFill>
                  <a:srgbClr val="002060"/>
                </a:solidFill>
              </a:rPr>
              <a:t>foreigners</a:t>
            </a:r>
            <a:r>
              <a:rPr lang="fr-LU" b="1" dirty="0">
                <a:solidFill>
                  <a:srgbClr val="002060"/>
                </a:solidFill>
              </a:rPr>
              <a:t> and </a:t>
            </a:r>
            <a:r>
              <a:rPr lang="fr-LU" b="1" dirty="0" err="1">
                <a:solidFill>
                  <a:srgbClr val="002060"/>
                </a:solidFill>
              </a:rPr>
              <a:t>favor</a:t>
            </a:r>
            <a:r>
              <a:rPr lang="fr-LU" b="1" dirty="0">
                <a:solidFill>
                  <a:srgbClr val="002060"/>
                </a:solidFill>
              </a:rPr>
              <a:t> social </a:t>
            </a:r>
            <a:r>
              <a:rPr lang="fr-LU" b="1" dirty="0" err="1">
                <a:solidFill>
                  <a:srgbClr val="002060"/>
                </a:solidFill>
              </a:rPr>
              <a:t>cohesion</a:t>
            </a:r>
            <a:endParaRPr lang="fr-LU" b="1" dirty="0">
              <a:solidFill>
                <a:srgbClr val="002060"/>
              </a:solidFill>
            </a:endParaRPr>
          </a:p>
          <a:p>
            <a:pPr lvl="2"/>
            <a:r>
              <a:rPr lang="fr-LU" b="1" dirty="0">
                <a:solidFill>
                  <a:srgbClr val="002060"/>
                </a:solidFill>
              </a:rPr>
              <a:t>Exceptions: </a:t>
            </a:r>
            <a:r>
              <a:rPr lang="fr-LU" b="1" dirty="0" err="1">
                <a:solidFill>
                  <a:srgbClr val="002060"/>
                </a:solidFill>
              </a:rPr>
              <a:t>BPIs</a:t>
            </a:r>
            <a:r>
              <a:rPr lang="fr-LU" b="1" dirty="0">
                <a:solidFill>
                  <a:srgbClr val="002060"/>
                </a:solidFill>
              </a:rPr>
              <a:t> &amp; </a:t>
            </a:r>
            <a:r>
              <a:rPr lang="fr-LU" b="1" dirty="0" err="1">
                <a:solidFill>
                  <a:srgbClr val="002060"/>
                </a:solidFill>
              </a:rPr>
              <a:t>diplomats</a:t>
            </a:r>
            <a:endParaRPr lang="fr-LU" b="1" dirty="0">
              <a:solidFill>
                <a:srgbClr val="002060"/>
              </a:solidFill>
            </a:endParaRPr>
          </a:p>
          <a:p>
            <a:pPr lvl="2"/>
            <a:r>
              <a:rPr lang="fr-LU" b="1" dirty="0" err="1">
                <a:solidFill>
                  <a:srgbClr val="002060"/>
                </a:solidFill>
              </a:rPr>
              <a:t>Definitions</a:t>
            </a:r>
            <a:endParaRPr lang="fr-LU" b="1" dirty="0">
              <a:solidFill>
                <a:srgbClr val="002060"/>
              </a:solidFill>
            </a:endParaRPr>
          </a:p>
          <a:p>
            <a:pPr lvl="2"/>
            <a:r>
              <a:rPr lang="fr-LU" b="1" dirty="0">
                <a:solidFill>
                  <a:srgbClr val="002060"/>
                </a:solidFill>
              </a:rPr>
              <a:t>Prise en charge -&gt; </a:t>
            </a:r>
            <a:r>
              <a:rPr lang="fr-LU" b="1" dirty="0" err="1">
                <a:solidFill>
                  <a:srgbClr val="002060"/>
                </a:solidFill>
              </a:rPr>
              <a:t>grant</a:t>
            </a:r>
            <a:r>
              <a:rPr lang="fr-LU" b="1" dirty="0">
                <a:solidFill>
                  <a:srgbClr val="002060"/>
                </a:solidFill>
              </a:rPr>
              <a:t> visas</a:t>
            </a:r>
          </a:p>
          <a:p>
            <a:pPr lvl="2"/>
            <a:endParaRPr lang="fr-LU" b="1" dirty="0">
              <a:solidFill>
                <a:srgbClr val="002060"/>
              </a:solidFill>
            </a:endParaRPr>
          </a:p>
          <a:p>
            <a:r>
              <a:rPr lang="fr-LU" b="1" dirty="0" err="1">
                <a:solidFill>
                  <a:srgbClr val="002060"/>
                </a:solidFill>
              </a:rPr>
              <a:t>Chapter</a:t>
            </a:r>
            <a:r>
              <a:rPr lang="fr-LU" b="1" dirty="0">
                <a:solidFill>
                  <a:srgbClr val="002060"/>
                </a:solidFill>
              </a:rPr>
              <a:t> 2: The right of the EU </a:t>
            </a:r>
            <a:r>
              <a:rPr lang="fr-LU" b="1" dirty="0" err="1">
                <a:solidFill>
                  <a:srgbClr val="002060"/>
                </a:solidFill>
              </a:rPr>
              <a:t>citizens</a:t>
            </a:r>
            <a:r>
              <a:rPr lang="fr-LU" b="1" dirty="0">
                <a:solidFill>
                  <a:srgbClr val="002060"/>
                </a:solidFill>
              </a:rPr>
              <a:t>, EEA &amp; </a:t>
            </a:r>
            <a:r>
              <a:rPr lang="fr-LU" b="1" dirty="0" err="1">
                <a:solidFill>
                  <a:srgbClr val="002060"/>
                </a:solidFill>
              </a:rPr>
              <a:t>Swiss</a:t>
            </a:r>
            <a:r>
              <a:rPr lang="fr-LU" b="1" dirty="0">
                <a:solidFill>
                  <a:srgbClr val="002060"/>
                </a:solidFill>
              </a:rPr>
              <a:t> </a:t>
            </a:r>
            <a:r>
              <a:rPr lang="fr-LU" b="1" dirty="0" err="1">
                <a:solidFill>
                  <a:srgbClr val="002060"/>
                </a:solidFill>
              </a:rPr>
              <a:t>Confederation</a:t>
            </a:r>
            <a:endParaRPr lang="fr-LU" b="1" dirty="0">
              <a:solidFill>
                <a:srgbClr val="002060"/>
              </a:solidFill>
            </a:endParaRPr>
          </a:p>
          <a:p>
            <a:pPr lvl="1"/>
            <a:r>
              <a:rPr lang="fr-LU" b="1" dirty="0">
                <a:solidFill>
                  <a:srgbClr val="002060"/>
                </a:solidFill>
              </a:rPr>
              <a:t>Article 6: </a:t>
            </a:r>
            <a:r>
              <a:rPr lang="fr-LU" b="1" dirty="0" err="1">
                <a:solidFill>
                  <a:srgbClr val="002060"/>
                </a:solidFill>
              </a:rPr>
              <a:t>Stay</a:t>
            </a:r>
            <a:r>
              <a:rPr lang="fr-LU" b="1" dirty="0">
                <a:solidFill>
                  <a:srgbClr val="002060"/>
                </a:solidFill>
              </a:rPr>
              <a:t> in </a:t>
            </a:r>
            <a:r>
              <a:rPr lang="fr-LU" b="1" dirty="0" err="1">
                <a:solidFill>
                  <a:srgbClr val="002060"/>
                </a:solidFill>
              </a:rPr>
              <a:t>limited</a:t>
            </a:r>
            <a:r>
              <a:rPr lang="fr-LU" b="1" dirty="0">
                <a:solidFill>
                  <a:srgbClr val="002060"/>
                </a:solidFill>
              </a:rPr>
              <a:t> to </a:t>
            </a:r>
            <a:r>
              <a:rPr lang="fr-LU" b="1" dirty="0" err="1">
                <a:solidFill>
                  <a:srgbClr val="002060"/>
                </a:solidFill>
              </a:rPr>
              <a:t>economic</a:t>
            </a:r>
            <a:r>
              <a:rPr lang="fr-LU" b="1" dirty="0">
                <a:solidFill>
                  <a:srgbClr val="002060"/>
                </a:solidFill>
              </a:rPr>
              <a:t> </a:t>
            </a:r>
            <a:r>
              <a:rPr lang="fr-LU" b="1" dirty="0" err="1">
                <a:solidFill>
                  <a:srgbClr val="002060"/>
                </a:solidFill>
              </a:rPr>
              <a:t>activity</a:t>
            </a:r>
            <a:endParaRPr lang="fr-LU" b="1" dirty="0">
              <a:solidFill>
                <a:srgbClr val="002060"/>
              </a:solidFill>
            </a:endParaRPr>
          </a:p>
          <a:p>
            <a:pPr lvl="1"/>
            <a:r>
              <a:rPr lang="fr-LU" b="1" dirty="0">
                <a:solidFill>
                  <a:srgbClr val="002060"/>
                </a:solidFill>
              </a:rPr>
              <a:t>Right of TCN </a:t>
            </a:r>
            <a:r>
              <a:rPr lang="fr-LU" b="1" dirty="0" err="1">
                <a:solidFill>
                  <a:srgbClr val="002060"/>
                </a:solidFill>
              </a:rPr>
              <a:t>family</a:t>
            </a:r>
            <a:r>
              <a:rPr lang="fr-LU" b="1" dirty="0">
                <a:solidFill>
                  <a:srgbClr val="002060"/>
                </a:solidFill>
              </a:rPr>
              <a:t> </a:t>
            </a:r>
            <a:r>
              <a:rPr lang="fr-LU" b="1" dirty="0" err="1">
                <a:solidFill>
                  <a:srgbClr val="002060"/>
                </a:solidFill>
              </a:rPr>
              <a:t>members</a:t>
            </a:r>
            <a:r>
              <a:rPr lang="fr-LU" b="1" dirty="0">
                <a:solidFill>
                  <a:srgbClr val="002060"/>
                </a:solidFill>
              </a:rPr>
              <a:t> of EU </a:t>
            </a:r>
            <a:r>
              <a:rPr lang="fr-LU" b="1" dirty="0" err="1">
                <a:solidFill>
                  <a:srgbClr val="002060"/>
                </a:solidFill>
              </a:rPr>
              <a:t>citizensdepend</a:t>
            </a:r>
            <a:r>
              <a:rPr lang="fr-LU" b="1" dirty="0">
                <a:solidFill>
                  <a:srgbClr val="002060"/>
                </a:solidFill>
              </a:rPr>
              <a:t> on right of </a:t>
            </a:r>
            <a:r>
              <a:rPr lang="fr-LU" b="1" dirty="0" err="1">
                <a:solidFill>
                  <a:srgbClr val="002060"/>
                </a:solidFill>
              </a:rPr>
              <a:t>stay</a:t>
            </a:r>
            <a:r>
              <a:rPr lang="fr-LU" b="1" dirty="0">
                <a:solidFill>
                  <a:srgbClr val="002060"/>
                </a:solidFill>
              </a:rPr>
              <a:t> of the </a:t>
            </a:r>
            <a:r>
              <a:rPr lang="fr-LU" b="1" dirty="0" err="1">
                <a:solidFill>
                  <a:srgbClr val="002060"/>
                </a:solidFill>
              </a:rPr>
              <a:t>holder</a:t>
            </a:r>
            <a:endParaRPr lang="fr-LU" b="1" dirty="0">
              <a:solidFill>
                <a:srgbClr val="002060"/>
              </a:solidFill>
            </a:endParaRPr>
          </a:p>
          <a:p>
            <a:pPr lvl="1"/>
            <a:r>
              <a:rPr lang="fr-LU" b="1" dirty="0">
                <a:solidFill>
                  <a:srgbClr val="002060"/>
                </a:solidFill>
              </a:rPr>
              <a:t>The use of social assistance system </a:t>
            </a:r>
            <a:r>
              <a:rPr lang="fr-LU" b="1" dirty="0" err="1">
                <a:solidFill>
                  <a:srgbClr val="002060"/>
                </a:solidFill>
              </a:rPr>
              <a:t>does</a:t>
            </a:r>
            <a:r>
              <a:rPr lang="fr-LU" b="1" dirty="0">
                <a:solidFill>
                  <a:srgbClr val="002060"/>
                </a:solidFill>
              </a:rPr>
              <a:t> not trigger </a:t>
            </a:r>
            <a:r>
              <a:rPr lang="fr-LU" b="1" dirty="0" err="1">
                <a:solidFill>
                  <a:srgbClr val="002060"/>
                </a:solidFill>
              </a:rPr>
              <a:t>automatically</a:t>
            </a:r>
            <a:r>
              <a:rPr lang="fr-LU" b="1" dirty="0">
                <a:solidFill>
                  <a:srgbClr val="002060"/>
                </a:solidFill>
              </a:rPr>
              <a:t> a </a:t>
            </a:r>
            <a:r>
              <a:rPr lang="fr-LU" b="1" dirty="0" err="1">
                <a:solidFill>
                  <a:srgbClr val="002060"/>
                </a:solidFill>
              </a:rPr>
              <a:t>removal</a:t>
            </a:r>
            <a:r>
              <a:rPr lang="fr-LU" b="1" dirty="0">
                <a:solidFill>
                  <a:srgbClr val="002060"/>
                </a:solidFill>
              </a:rPr>
              <a:t> </a:t>
            </a:r>
            <a:r>
              <a:rPr lang="fr-LU" b="1" dirty="0" err="1">
                <a:solidFill>
                  <a:srgbClr val="002060"/>
                </a:solidFill>
              </a:rPr>
              <a:t>decision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30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ACE53-003B-4A47-BE8F-EC1583F22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r-LU" b="1" dirty="0" err="1">
                <a:solidFill>
                  <a:srgbClr val="002060"/>
                </a:solidFill>
              </a:rPr>
              <a:t>Residence</a:t>
            </a:r>
            <a:r>
              <a:rPr lang="fr-LU" b="1" dirty="0">
                <a:solidFill>
                  <a:srgbClr val="002060"/>
                </a:solidFill>
              </a:rPr>
              <a:t> </a:t>
            </a:r>
            <a:r>
              <a:rPr lang="fr-LU" b="1" dirty="0" err="1">
                <a:solidFill>
                  <a:srgbClr val="002060"/>
                </a:solidFill>
              </a:rPr>
              <a:t>permits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C2A17-0FED-431E-8FEF-6E5E4C9DC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73394"/>
            <a:ext cx="11149782" cy="5751872"/>
          </a:xfrm>
        </p:spPr>
        <p:txBody>
          <a:bodyPr>
            <a:normAutofit fontScale="92500" lnSpcReduction="10000"/>
          </a:bodyPr>
          <a:lstStyle/>
          <a:p>
            <a:r>
              <a:rPr lang="fr-LU" sz="1800" b="1" dirty="0" err="1">
                <a:solidFill>
                  <a:srgbClr val="002060"/>
                </a:solidFill>
              </a:rPr>
              <a:t>Chapter</a:t>
            </a:r>
            <a:r>
              <a:rPr lang="fr-LU" sz="1800" b="1" dirty="0">
                <a:solidFill>
                  <a:srgbClr val="002060"/>
                </a:solidFill>
              </a:rPr>
              <a:t> 3. The right of entry and </a:t>
            </a:r>
            <a:r>
              <a:rPr lang="fr-LU" sz="1800" b="1" dirty="0" err="1">
                <a:solidFill>
                  <a:srgbClr val="002060"/>
                </a:solidFill>
              </a:rPr>
              <a:t>stay</a:t>
            </a:r>
            <a:r>
              <a:rPr lang="fr-LU" sz="1800" b="1" dirty="0">
                <a:solidFill>
                  <a:srgbClr val="002060"/>
                </a:solidFill>
              </a:rPr>
              <a:t> of </a:t>
            </a:r>
            <a:r>
              <a:rPr lang="fr-LU" sz="1800" b="1" dirty="0" err="1">
                <a:solidFill>
                  <a:srgbClr val="002060"/>
                </a:solidFill>
              </a:rPr>
              <a:t>TCNs</a:t>
            </a:r>
            <a:endParaRPr lang="fr-LU" sz="1800" b="1" dirty="0">
              <a:solidFill>
                <a:srgbClr val="002060"/>
              </a:solidFill>
            </a:endParaRPr>
          </a:p>
          <a:p>
            <a:pPr lvl="1"/>
            <a:r>
              <a:rPr lang="fr-LU" sz="1100" b="1" dirty="0">
                <a:solidFill>
                  <a:srgbClr val="002060"/>
                </a:solidFill>
              </a:rPr>
              <a:t>Article 34 </a:t>
            </a:r>
            <a:r>
              <a:rPr lang="fr-LU" sz="1100" b="1" dirty="0" err="1">
                <a:solidFill>
                  <a:srgbClr val="002060"/>
                </a:solidFill>
              </a:rPr>
              <a:t>lays</a:t>
            </a:r>
            <a:r>
              <a:rPr lang="fr-LU" sz="1100" b="1" dirty="0">
                <a:solidFill>
                  <a:srgbClr val="002060"/>
                </a:solidFill>
              </a:rPr>
              <a:t> down the </a:t>
            </a:r>
            <a:r>
              <a:rPr lang="fr-LU" sz="1100" b="1" dirty="0" err="1">
                <a:solidFill>
                  <a:srgbClr val="002060"/>
                </a:solidFill>
              </a:rPr>
              <a:t>the</a:t>
            </a:r>
            <a:r>
              <a:rPr lang="fr-LU" sz="1100" b="1" dirty="0">
                <a:solidFill>
                  <a:srgbClr val="002060"/>
                </a:solidFill>
              </a:rPr>
              <a:t> conditions of entry (up to 3 </a:t>
            </a:r>
            <a:r>
              <a:rPr lang="fr-LU" sz="1100" b="1" dirty="0" err="1">
                <a:solidFill>
                  <a:srgbClr val="002060"/>
                </a:solidFill>
              </a:rPr>
              <a:t>months</a:t>
            </a:r>
            <a:r>
              <a:rPr lang="fr-LU" sz="1100" b="1" dirty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fr-LU" sz="1100" b="1" dirty="0" err="1">
                <a:solidFill>
                  <a:srgbClr val="002060"/>
                </a:solidFill>
              </a:rPr>
              <a:t>During</a:t>
            </a:r>
            <a:r>
              <a:rPr lang="fr-LU" sz="1100" b="1" dirty="0">
                <a:solidFill>
                  <a:srgbClr val="002060"/>
                </a:solidFill>
              </a:rPr>
              <a:t> </a:t>
            </a:r>
            <a:r>
              <a:rPr lang="fr-LU" sz="1100" b="1" dirty="0" err="1">
                <a:solidFill>
                  <a:srgbClr val="002060"/>
                </a:solidFill>
              </a:rPr>
              <a:t>this</a:t>
            </a:r>
            <a:r>
              <a:rPr lang="fr-LU" sz="1100" b="1" dirty="0">
                <a:solidFill>
                  <a:srgbClr val="002060"/>
                </a:solidFill>
              </a:rPr>
              <a:t> time s/</a:t>
            </a:r>
            <a:r>
              <a:rPr lang="fr-LU" sz="1100" b="1" dirty="0" err="1">
                <a:solidFill>
                  <a:srgbClr val="002060"/>
                </a:solidFill>
              </a:rPr>
              <a:t>he</a:t>
            </a:r>
            <a:r>
              <a:rPr lang="fr-LU" sz="1100" b="1" dirty="0">
                <a:solidFill>
                  <a:srgbClr val="002060"/>
                </a:solidFill>
              </a:rPr>
              <a:t> </a:t>
            </a:r>
            <a:r>
              <a:rPr lang="fr-LU" sz="1100" b="1" dirty="0" err="1">
                <a:solidFill>
                  <a:srgbClr val="002060"/>
                </a:solidFill>
              </a:rPr>
              <a:t>cannot</a:t>
            </a:r>
            <a:r>
              <a:rPr lang="fr-LU" sz="1100" b="1" dirty="0">
                <a:solidFill>
                  <a:srgbClr val="002060"/>
                </a:solidFill>
              </a:rPr>
              <a:t> </a:t>
            </a:r>
            <a:r>
              <a:rPr lang="fr-LU" sz="1100" b="1" dirty="0" err="1">
                <a:solidFill>
                  <a:srgbClr val="002060"/>
                </a:solidFill>
              </a:rPr>
              <a:t>work</a:t>
            </a:r>
            <a:r>
              <a:rPr lang="fr-LU" sz="1100" b="1" dirty="0">
                <a:solidFill>
                  <a:srgbClr val="002060"/>
                </a:solidFill>
              </a:rPr>
              <a:t> </a:t>
            </a:r>
            <a:r>
              <a:rPr lang="fr-LU" sz="1100" b="1" dirty="0" err="1">
                <a:solidFill>
                  <a:srgbClr val="002060"/>
                </a:solidFill>
              </a:rPr>
              <a:t>either</a:t>
            </a:r>
            <a:r>
              <a:rPr lang="fr-LU" sz="1100" b="1" dirty="0">
                <a:solidFill>
                  <a:srgbClr val="002060"/>
                </a:solidFill>
              </a:rPr>
              <a:t> as a </a:t>
            </a:r>
            <a:r>
              <a:rPr lang="fr-LU" sz="1100" b="1" dirty="0" err="1">
                <a:solidFill>
                  <a:srgbClr val="002060"/>
                </a:solidFill>
              </a:rPr>
              <a:t>salaried</a:t>
            </a:r>
            <a:r>
              <a:rPr lang="fr-LU" sz="1100" b="1" dirty="0">
                <a:solidFill>
                  <a:srgbClr val="002060"/>
                </a:solidFill>
              </a:rPr>
              <a:t> </a:t>
            </a:r>
            <a:r>
              <a:rPr lang="fr-LU" sz="1100" b="1" dirty="0" err="1">
                <a:solidFill>
                  <a:srgbClr val="002060"/>
                </a:solidFill>
              </a:rPr>
              <a:t>worker</a:t>
            </a:r>
            <a:r>
              <a:rPr lang="fr-LU" sz="1100" b="1" dirty="0">
                <a:solidFill>
                  <a:srgbClr val="002060"/>
                </a:solidFill>
              </a:rPr>
              <a:t> or </a:t>
            </a:r>
            <a:r>
              <a:rPr lang="fr-LU" sz="1100" b="1" dirty="0" err="1">
                <a:solidFill>
                  <a:srgbClr val="002060"/>
                </a:solidFill>
              </a:rPr>
              <a:t>independent</a:t>
            </a:r>
            <a:r>
              <a:rPr lang="fr-LU" sz="1100" b="1" dirty="0">
                <a:solidFill>
                  <a:srgbClr val="002060"/>
                </a:solidFill>
              </a:rPr>
              <a:t> </a:t>
            </a:r>
            <a:r>
              <a:rPr lang="fr-LU" sz="1100" b="1" dirty="0" err="1">
                <a:solidFill>
                  <a:srgbClr val="002060"/>
                </a:solidFill>
              </a:rPr>
              <a:t>worker</a:t>
            </a:r>
            <a:r>
              <a:rPr lang="fr-LU" sz="1100" b="1" dirty="0">
                <a:solidFill>
                  <a:srgbClr val="002060"/>
                </a:solidFill>
              </a:rPr>
              <a:t>: </a:t>
            </a:r>
            <a:r>
              <a:rPr lang="fr-LU" sz="1100" b="1" dirty="0" err="1">
                <a:solidFill>
                  <a:srgbClr val="002060"/>
                </a:solidFill>
              </a:rPr>
              <a:t>except</a:t>
            </a:r>
            <a:r>
              <a:rPr lang="fr-LU" sz="1100" b="1" dirty="0">
                <a:solidFill>
                  <a:srgbClr val="002060"/>
                </a:solidFill>
              </a:rPr>
              <a:t> people </a:t>
            </a:r>
            <a:r>
              <a:rPr lang="fr-LU" sz="1100" b="1" dirty="0" err="1">
                <a:solidFill>
                  <a:srgbClr val="002060"/>
                </a:solidFill>
              </a:rPr>
              <a:t>who</a:t>
            </a:r>
            <a:r>
              <a:rPr lang="fr-LU" sz="1100" b="1" dirty="0">
                <a:solidFill>
                  <a:srgbClr val="002060"/>
                </a:solidFill>
              </a:rPr>
              <a:t> </a:t>
            </a:r>
            <a:r>
              <a:rPr lang="fr-LU" sz="1100" b="1" dirty="0" err="1">
                <a:solidFill>
                  <a:srgbClr val="002060"/>
                </a:solidFill>
              </a:rPr>
              <a:t>work</a:t>
            </a:r>
            <a:r>
              <a:rPr lang="fr-LU" sz="1100" b="1" dirty="0">
                <a:solidFill>
                  <a:srgbClr val="002060"/>
                </a:solidFill>
              </a:rPr>
              <a:t> in </a:t>
            </a:r>
            <a:r>
              <a:rPr lang="fr-LU" sz="1100" b="1" dirty="0" err="1">
                <a:solidFill>
                  <a:srgbClr val="002060"/>
                </a:solidFill>
              </a:rPr>
              <a:t>fairs</a:t>
            </a:r>
            <a:r>
              <a:rPr lang="fr-LU" sz="1100" b="1" dirty="0">
                <a:solidFill>
                  <a:srgbClr val="002060"/>
                </a:solidFill>
              </a:rPr>
              <a:t>, </a:t>
            </a:r>
            <a:r>
              <a:rPr lang="fr-LU" sz="1100" b="1" dirty="0" err="1">
                <a:solidFill>
                  <a:srgbClr val="002060"/>
                </a:solidFill>
              </a:rPr>
              <a:t>circuses</a:t>
            </a:r>
            <a:r>
              <a:rPr lang="fr-LU" sz="1100" b="1" dirty="0">
                <a:solidFill>
                  <a:srgbClr val="002060"/>
                </a:solidFill>
              </a:rPr>
              <a:t>, spectacles and sportsmen</a:t>
            </a:r>
          </a:p>
          <a:p>
            <a:pPr lvl="1"/>
            <a:r>
              <a:rPr lang="fr-LU" sz="1100" b="1" dirty="0">
                <a:solidFill>
                  <a:srgbClr val="002060"/>
                </a:solidFill>
              </a:rPr>
              <a:t>If more </a:t>
            </a:r>
            <a:r>
              <a:rPr lang="fr-LU" sz="1100" b="1" dirty="0" err="1">
                <a:solidFill>
                  <a:srgbClr val="002060"/>
                </a:solidFill>
              </a:rPr>
              <a:t>than</a:t>
            </a:r>
            <a:r>
              <a:rPr lang="fr-LU" sz="1100" b="1" dirty="0">
                <a:solidFill>
                  <a:srgbClr val="002060"/>
                </a:solidFill>
              </a:rPr>
              <a:t> 3 </a:t>
            </a:r>
            <a:r>
              <a:rPr lang="fr-LU" sz="1100" b="1" dirty="0" err="1">
                <a:solidFill>
                  <a:srgbClr val="002060"/>
                </a:solidFill>
              </a:rPr>
              <a:t>months</a:t>
            </a:r>
            <a:r>
              <a:rPr lang="fr-LU" sz="1100" b="1" dirty="0">
                <a:solidFill>
                  <a:srgbClr val="002060"/>
                </a:solidFill>
              </a:rPr>
              <a:t> -&gt; autorisation of </a:t>
            </a:r>
            <a:r>
              <a:rPr lang="fr-LU" sz="1100" b="1" dirty="0" err="1">
                <a:solidFill>
                  <a:srgbClr val="002060"/>
                </a:solidFill>
              </a:rPr>
              <a:t>stay</a:t>
            </a:r>
            <a:endParaRPr lang="fr-LU" sz="1100" b="1" dirty="0">
              <a:solidFill>
                <a:srgbClr val="002060"/>
              </a:solidFill>
            </a:endParaRPr>
          </a:p>
          <a:p>
            <a:pPr lvl="2"/>
            <a:r>
              <a:rPr lang="fr-LU" sz="1000" b="1" dirty="0" err="1">
                <a:solidFill>
                  <a:srgbClr val="002060"/>
                </a:solidFill>
              </a:rPr>
              <a:t>Salaried</a:t>
            </a:r>
            <a:r>
              <a:rPr lang="fr-LU" sz="1000" b="1" dirty="0">
                <a:solidFill>
                  <a:srgbClr val="002060"/>
                </a:solidFill>
              </a:rPr>
              <a:t> </a:t>
            </a:r>
            <a:r>
              <a:rPr lang="fr-LU" sz="1000" b="1" dirty="0" err="1">
                <a:solidFill>
                  <a:srgbClr val="002060"/>
                </a:solidFill>
              </a:rPr>
              <a:t>worker</a:t>
            </a:r>
            <a:r>
              <a:rPr lang="fr-LU" sz="1000" b="1" dirty="0">
                <a:solidFill>
                  <a:srgbClr val="002060"/>
                </a:solidFill>
              </a:rPr>
              <a:t> (art. 42)</a:t>
            </a:r>
          </a:p>
          <a:p>
            <a:pPr lvl="2"/>
            <a:r>
              <a:rPr lang="fr-LU" sz="1000" b="1" dirty="0">
                <a:solidFill>
                  <a:srgbClr val="002060"/>
                </a:solidFill>
              </a:rPr>
              <a:t>Independent </a:t>
            </a:r>
            <a:r>
              <a:rPr lang="fr-LU" sz="1000" b="1" dirty="0" err="1">
                <a:solidFill>
                  <a:srgbClr val="002060"/>
                </a:solidFill>
              </a:rPr>
              <a:t>worker</a:t>
            </a:r>
            <a:r>
              <a:rPr lang="fr-LU" sz="1000" b="1" dirty="0">
                <a:solidFill>
                  <a:srgbClr val="002060"/>
                </a:solidFill>
              </a:rPr>
              <a:t> (art. 51)</a:t>
            </a:r>
          </a:p>
          <a:p>
            <a:pPr lvl="2"/>
            <a:r>
              <a:rPr lang="fr-LU" sz="1000" b="1" dirty="0">
                <a:solidFill>
                  <a:srgbClr val="002060"/>
                </a:solidFill>
              </a:rPr>
              <a:t>Blue </a:t>
            </a:r>
            <a:r>
              <a:rPr lang="fr-LU" sz="1000" b="1" dirty="0" err="1">
                <a:solidFill>
                  <a:srgbClr val="002060"/>
                </a:solidFill>
              </a:rPr>
              <a:t>card</a:t>
            </a:r>
            <a:r>
              <a:rPr lang="fr-LU" sz="1000" b="1" dirty="0">
                <a:solidFill>
                  <a:srgbClr val="002060"/>
                </a:solidFill>
              </a:rPr>
              <a:t> </a:t>
            </a:r>
            <a:r>
              <a:rPr lang="fr-LU" sz="1000" b="1" dirty="0" err="1">
                <a:solidFill>
                  <a:srgbClr val="002060"/>
                </a:solidFill>
              </a:rPr>
              <a:t>holder</a:t>
            </a:r>
            <a:r>
              <a:rPr lang="fr-LU" sz="1000" b="1" dirty="0">
                <a:solidFill>
                  <a:srgbClr val="002060"/>
                </a:solidFill>
              </a:rPr>
              <a:t> (art. 45 &amp; 45-1)</a:t>
            </a:r>
          </a:p>
          <a:p>
            <a:pPr lvl="2"/>
            <a:r>
              <a:rPr lang="fr-LU" sz="1000" b="1" dirty="0" err="1">
                <a:solidFill>
                  <a:srgbClr val="002060"/>
                </a:solidFill>
              </a:rPr>
              <a:t>Investor</a:t>
            </a:r>
            <a:r>
              <a:rPr lang="fr-LU" sz="1000" b="1" dirty="0">
                <a:solidFill>
                  <a:srgbClr val="002060"/>
                </a:solidFill>
              </a:rPr>
              <a:t> (art. 53bis)</a:t>
            </a:r>
          </a:p>
          <a:p>
            <a:pPr lvl="2"/>
            <a:r>
              <a:rPr lang="fr-LU" sz="1000" b="1" dirty="0">
                <a:solidFill>
                  <a:srgbClr val="002060"/>
                </a:solidFill>
              </a:rPr>
              <a:t>Sportsmen (art. 54)</a:t>
            </a:r>
          </a:p>
          <a:p>
            <a:pPr lvl="2"/>
            <a:r>
              <a:rPr lang="fr-LU" sz="1000" b="1" dirty="0" err="1">
                <a:solidFill>
                  <a:srgbClr val="002060"/>
                </a:solidFill>
              </a:rPr>
              <a:t>Posted</a:t>
            </a:r>
            <a:r>
              <a:rPr lang="fr-LU" sz="1000" b="1" dirty="0">
                <a:solidFill>
                  <a:srgbClr val="002060"/>
                </a:solidFill>
              </a:rPr>
              <a:t> </a:t>
            </a:r>
            <a:r>
              <a:rPr lang="fr-LU" sz="1000" b="1" dirty="0" err="1">
                <a:solidFill>
                  <a:srgbClr val="002060"/>
                </a:solidFill>
              </a:rPr>
              <a:t>worker</a:t>
            </a:r>
            <a:r>
              <a:rPr lang="fr-LU" sz="1000" b="1" dirty="0">
                <a:solidFill>
                  <a:srgbClr val="002060"/>
                </a:solidFill>
              </a:rPr>
              <a:t> (art. 48)</a:t>
            </a:r>
          </a:p>
          <a:p>
            <a:pPr lvl="2"/>
            <a:r>
              <a:rPr lang="fr-LU" sz="1000" b="1" dirty="0">
                <a:solidFill>
                  <a:srgbClr val="002060"/>
                </a:solidFill>
              </a:rPr>
              <a:t>ICT (art. 47 &amp; 47-1)</a:t>
            </a:r>
          </a:p>
          <a:p>
            <a:pPr lvl="2"/>
            <a:r>
              <a:rPr lang="fr-LU" sz="1000" b="1" dirty="0" err="1">
                <a:solidFill>
                  <a:srgbClr val="002060"/>
                </a:solidFill>
              </a:rPr>
              <a:t>Seasonal</a:t>
            </a:r>
            <a:r>
              <a:rPr lang="fr-LU" sz="1000" b="1" dirty="0">
                <a:solidFill>
                  <a:srgbClr val="002060"/>
                </a:solidFill>
              </a:rPr>
              <a:t> </a:t>
            </a:r>
            <a:r>
              <a:rPr lang="fr-LU" sz="1000" b="1" dirty="0" err="1">
                <a:solidFill>
                  <a:srgbClr val="002060"/>
                </a:solidFill>
              </a:rPr>
              <a:t>worker</a:t>
            </a:r>
            <a:r>
              <a:rPr lang="fr-LU" sz="1000" b="1" dirty="0">
                <a:solidFill>
                  <a:srgbClr val="002060"/>
                </a:solidFill>
              </a:rPr>
              <a:t> (art. 49bis)</a:t>
            </a:r>
          </a:p>
          <a:p>
            <a:pPr lvl="2"/>
            <a:r>
              <a:rPr lang="fr-LU" sz="1000" b="1" dirty="0" err="1">
                <a:solidFill>
                  <a:srgbClr val="002060"/>
                </a:solidFill>
              </a:rPr>
              <a:t>Student</a:t>
            </a:r>
            <a:r>
              <a:rPr lang="fr-LU" sz="1000" b="1" dirty="0">
                <a:solidFill>
                  <a:srgbClr val="002060"/>
                </a:solidFill>
              </a:rPr>
              <a:t> (art. 56-59), </a:t>
            </a:r>
            <a:r>
              <a:rPr lang="fr-LU" sz="1000" b="1" dirty="0" err="1">
                <a:solidFill>
                  <a:srgbClr val="002060"/>
                </a:solidFill>
              </a:rPr>
              <a:t>pupil</a:t>
            </a:r>
            <a:r>
              <a:rPr lang="fr-LU" sz="1000" b="1" dirty="0">
                <a:solidFill>
                  <a:srgbClr val="002060"/>
                </a:solidFill>
              </a:rPr>
              <a:t> (art. 60), </a:t>
            </a:r>
            <a:r>
              <a:rPr lang="fr-LU" sz="1000" b="1" dirty="0" err="1">
                <a:solidFill>
                  <a:srgbClr val="002060"/>
                </a:solidFill>
              </a:rPr>
              <a:t>trainee</a:t>
            </a:r>
            <a:r>
              <a:rPr lang="fr-LU" sz="1000" b="1" dirty="0">
                <a:solidFill>
                  <a:srgbClr val="002060"/>
                </a:solidFill>
              </a:rPr>
              <a:t> (art. 61), </a:t>
            </a:r>
            <a:r>
              <a:rPr lang="fr-LU" sz="1000" b="1" dirty="0" err="1">
                <a:solidFill>
                  <a:srgbClr val="002060"/>
                </a:solidFill>
              </a:rPr>
              <a:t>volunteers</a:t>
            </a:r>
            <a:r>
              <a:rPr lang="fr-LU" sz="1000" b="1" dirty="0">
                <a:solidFill>
                  <a:srgbClr val="002060"/>
                </a:solidFill>
              </a:rPr>
              <a:t>(art. 62)  or jeune au pair (art. 62bis)</a:t>
            </a:r>
          </a:p>
          <a:p>
            <a:pPr lvl="2"/>
            <a:r>
              <a:rPr lang="fr-LU" sz="1000" b="1" dirty="0" err="1">
                <a:solidFill>
                  <a:srgbClr val="002060"/>
                </a:solidFill>
              </a:rPr>
              <a:t>Researcher</a:t>
            </a:r>
            <a:r>
              <a:rPr lang="fr-LU" sz="1000" b="1" dirty="0">
                <a:solidFill>
                  <a:srgbClr val="002060"/>
                </a:solidFill>
              </a:rPr>
              <a:t> (art. 63)</a:t>
            </a:r>
          </a:p>
          <a:p>
            <a:pPr lvl="2"/>
            <a:r>
              <a:rPr lang="fr-LU" sz="1000" b="1" dirty="0">
                <a:solidFill>
                  <a:srgbClr val="002060"/>
                </a:solidFill>
              </a:rPr>
              <a:t>Family </a:t>
            </a:r>
            <a:r>
              <a:rPr lang="fr-LU" sz="1000" b="1" dirty="0" err="1">
                <a:solidFill>
                  <a:srgbClr val="002060"/>
                </a:solidFill>
              </a:rPr>
              <a:t>member</a:t>
            </a:r>
            <a:r>
              <a:rPr lang="fr-LU" sz="1000" b="1" dirty="0">
                <a:solidFill>
                  <a:srgbClr val="002060"/>
                </a:solidFill>
              </a:rPr>
              <a:t> (art. 69 – 77)</a:t>
            </a:r>
          </a:p>
          <a:p>
            <a:pPr lvl="2"/>
            <a:r>
              <a:rPr lang="fr-LU" sz="1000" b="1" dirty="0" err="1">
                <a:solidFill>
                  <a:srgbClr val="002060"/>
                </a:solidFill>
              </a:rPr>
              <a:t>Private</a:t>
            </a:r>
            <a:r>
              <a:rPr lang="fr-LU" sz="1000" b="1" dirty="0">
                <a:solidFill>
                  <a:srgbClr val="002060"/>
                </a:solidFill>
              </a:rPr>
              <a:t> </a:t>
            </a:r>
            <a:r>
              <a:rPr lang="fr-LU" sz="1000" b="1" dirty="0" err="1">
                <a:solidFill>
                  <a:srgbClr val="002060"/>
                </a:solidFill>
              </a:rPr>
              <a:t>reasons</a:t>
            </a:r>
            <a:r>
              <a:rPr lang="fr-LU" sz="1000" b="1" dirty="0">
                <a:solidFill>
                  <a:srgbClr val="002060"/>
                </a:solidFill>
              </a:rPr>
              <a:t> (art. 78 – 79)</a:t>
            </a:r>
          </a:p>
          <a:p>
            <a:pPr lvl="2"/>
            <a:r>
              <a:rPr lang="fr-LU" sz="1000" b="1" dirty="0">
                <a:solidFill>
                  <a:srgbClr val="002060"/>
                </a:solidFill>
              </a:rPr>
              <a:t>Long-</a:t>
            </a:r>
            <a:r>
              <a:rPr lang="fr-LU" sz="1000" b="1" dirty="0" err="1">
                <a:solidFill>
                  <a:srgbClr val="002060"/>
                </a:solidFill>
              </a:rPr>
              <a:t>term</a:t>
            </a:r>
            <a:r>
              <a:rPr lang="fr-LU" sz="1000" b="1" dirty="0">
                <a:solidFill>
                  <a:srgbClr val="002060"/>
                </a:solidFill>
              </a:rPr>
              <a:t> </a:t>
            </a:r>
            <a:r>
              <a:rPr lang="fr-LU" sz="1000" b="1" dirty="0" err="1">
                <a:solidFill>
                  <a:srgbClr val="002060"/>
                </a:solidFill>
              </a:rPr>
              <a:t>residence</a:t>
            </a:r>
            <a:r>
              <a:rPr lang="fr-LU" sz="1000" b="1" dirty="0">
                <a:solidFill>
                  <a:srgbClr val="002060"/>
                </a:solidFill>
              </a:rPr>
              <a:t> (art. 80)</a:t>
            </a:r>
          </a:p>
          <a:p>
            <a:pPr lvl="2"/>
            <a:r>
              <a:rPr lang="fr-LU" sz="1000" b="1" dirty="0" err="1">
                <a:solidFill>
                  <a:srgbClr val="002060"/>
                </a:solidFill>
              </a:rPr>
              <a:t>Exceptional</a:t>
            </a:r>
            <a:r>
              <a:rPr lang="fr-LU" sz="1000" b="1" dirty="0">
                <a:solidFill>
                  <a:srgbClr val="002060"/>
                </a:solidFill>
              </a:rPr>
              <a:t> motives (</a:t>
            </a:r>
            <a:r>
              <a:rPr lang="fr-LU" sz="1000" b="1" dirty="0" err="1">
                <a:solidFill>
                  <a:srgbClr val="002060"/>
                </a:solidFill>
              </a:rPr>
              <a:t>specific</a:t>
            </a:r>
            <a:r>
              <a:rPr lang="fr-LU" sz="1000" b="1" dirty="0">
                <a:solidFill>
                  <a:srgbClr val="002060"/>
                </a:solidFill>
              </a:rPr>
              <a:t> </a:t>
            </a:r>
            <a:r>
              <a:rPr lang="fr-LU" sz="1000" b="1" dirty="0" err="1">
                <a:solidFill>
                  <a:srgbClr val="002060"/>
                </a:solidFill>
              </a:rPr>
              <a:t>regularisation</a:t>
            </a:r>
            <a:r>
              <a:rPr lang="fr-LU" sz="1000" b="1" dirty="0">
                <a:solidFill>
                  <a:srgbClr val="002060"/>
                </a:solidFill>
              </a:rPr>
              <a:t> cases)</a:t>
            </a:r>
          </a:p>
          <a:p>
            <a:pPr lvl="2"/>
            <a:r>
              <a:rPr lang="fr-LU" sz="1000" b="1" dirty="0" err="1">
                <a:solidFill>
                  <a:srgbClr val="002060"/>
                </a:solidFill>
              </a:rPr>
              <a:t>Beneficiaries</a:t>
            </a:r>
            <a:r>
              <a:rPr lang="fr-LU" sz="1000" b="1" dirty="0">
                <a:solidFill>
                  <a:srgbClr val="002060"/>
                </a:solidFill>
              </a:rPr>
              <a:t> of </a:t>
            </a:r>
            <a:r>
              <a:rPr lang="fr-LU" sz="1000" b="1" dirty="0" err="1">
                <a:solidFill>
                  <a:srgbClr val="002060"/>
                </a:solidFill>
              </a:rPr>
              <a:t>medical</a:t>
            </a:r>
            <a:r>
              <a:rPr lang="fr-LU" sz="1000" b="1" dirty="0">
                <a:solidFill>
                  <a:srgbClr val="002060"/>
                </a:solidFill>
              </a:rPr>
              <a:t> </a:t>
            </a:r>
            <a:r>
              <a:rPr lang="fr-LU" sz="1000" b="1" dirty="0" err="1">
                <a:solidFill>
                  <a:srgbClr val="002060"/>
                </a:solidFill>
              </a:rPr>
              <a:t>treatment</a:t>
            </a:r>
            <a:r>
              <a:rPr lang="fr-LU" sz="1000" b="1" dirty="0">
                <a:solidFill>
                  <a:srgbClr val="002060"/>
                </a:solidFill>
              </a:rPr>
              <a:t>)</a:t>
            </a:r>
          </a:p>
          <a:p>
            <a:pPr lvl="2"/>
            <a:r>
              <a:rPr lang="fr-LU" sz="1000" b="1" dirty="0" err="1">
                <a:solidFill>
                  <a:srgbClr val="002060"/>
                </a:solidFill>
              </a:rPr>
              <a:t>Victims</a:t>
            </a:r>
            <a:r>
              <a:rPr lang="fr-LU" sz="1000" b="1" dirty="0">
                <a:solidFill>
                  <a:srgbClr val="002060"/>
                </a:solidFill>
              </a:rPr>
              <a:t> of Human </a:t>
            </a:r>
            <a:r>
              <a:rPr lang="fr-LU" sz="1000" b="1" dirty="0" err="1">
                <a:solidFill>
                  <a:srgbClr val="002060"/>
                </a:solidFill>
              </a:rPr>
              <a:t>Trafficking</a:t>
            </a:r>
            <a:r>
              <a:rPr lang="fr-LU" sz="1000" b="1" dirty="0">
                <a:solidFill>
                  <a:srgbClr val="002060"/>
                </a:solidFill>
              </a:rPr>
              <a:t> (art. 92-98)</a:t>
            </a:r>
          </a:p>
          <a:p>
            <a:pPr lvl="1"/>
            <a:r>
              <a:rPr lang="fr-LU" sz="1100" b="1" dirty="0">
                <a:solidFill>
                  <a:srgbClr val="002060"/>
                </a:solidFill>
              </a:rPr>
              <a:t>Art. 44 bis -&gt; </a:t>
            </a:r>
            <a:r>
              <a:rPr lang="fr-LU" sz="1100" b="1" dirty="0" err="1">
                <a:solidFill>
                  <a:srgbClr val="002060"/>
                </a:solidFill>
              </a:rPr>
              <a:t>deployment</a:t>
            </a:r>
            <a:r>
              <a:rPr lang="fr-LU" sz="1100" b="1" dirty="0">
                <a:solidFill>
                  <a:srgbClr val="002060"/>
                </a:solidFill>
              </a:rPr>
              <a:t> of a TCN in a </a:t>
            </a:r>
            <a:r>
              <a:rPr lang="fr-LU" sz="1100" b="1" dirty="0" err="1">
                <a:solidFill>
                  <a:srgbClr val="002060"/>
                </a:solidFill>
              </a:rPr>
              <a:t>continuous</a:t>
            </a:r>
            <a:r>
              <a:rPr lang="fr-LU" sz="1100" b="1" dirty="0">
                <a:solidFill>
                  <a:srgbClr val="002060"/>
                </a:solidFill>
              </a:rPr>
              <a:t> </a:t>
            </a:r>
            <a:r>
              <a:rPr lang="fr-LU" sz="1100" b="1" dirty="0" err="1">
                <a:solidFill>
                  <a:srgbClr val="002060"/>
                </a:solidFill>
              </a:rPr>
              <a:t>activity</a:t>
            </a:r>
            <a:r>
              <a:rPr lang="fr-LU" sz="1100" b="1" dirty="0">
                <a:solidFill>
                  <a:srgbClr val="002060"/>
                </a:solidFill>
              </a:rPr>
              <a:t> site</a:t>
            </a:r>
          </a:p>
          <a:p>
            <a:pPr lvl="1"/>
            <a:r>
              <a:rPr lang="fr-LU" sz="1100" b="1" dirty="0">
                <a:solidFill>
                  <a:srgbClr val="002060"/>
                </a:solidFill>
              </a:rPr>
              <a:t>Art. 50 -&gt; </a:t>
            </a:r>
            <a:r>
              <a:rPr lang="fr-LU" sz="1100" b="1" dirty="0" err="1">
                <a:solidFill>
                  <a:srgbClr val="002060"/>
                </a:solidFill>
              </a:rPr>
              <a:t>allows</a:t>
            </a:r>
            <a:r>
              <a:rPr lang="fr-LU" sz="1100" b="1" dirty="0">
                <a:solidFill>
                  <a:srgbClr val="002060"/>
                </a:solidFill>
              </a:rPr>
              <a:t> TCN cross border </a:t>
            </a:r>
            <a:r>
              <a:rPr lang="fr-LU" sz="1100" b="1" dirty="0" err="1">
                <a:solidFill>
                  <a:srgbClr val="002060"/>
                </a:solidFill>
              </a:rPr>
              <a:t>workers</a:t>
            </a:r>
            <a:r>
              <a:rPr lang="fr-LU" sz="1100" b="1" dirty="0">
                <a:solidFill>
                  <a:srgbClr val="002060"/>
                </a:solidFill>
              </a:rPr>
              <a:t> to </a:t>
            </a:r>
            <a:r>
              <a:rPr lang="fr-LU" sz="1100" b="1" dirty="0" err="1">
                <a:solidFill>
                  <a:srgbClr val="002060"/>
                </a:solidFill>
              </a:rPr>
              <a:t>work</a:t>
            </a:r>
            <a:r>
              <a:rPr lang="fr-LU" sz="1100" b="1" dirty="0">
                <a:solidFill>
                  <a:srgbClr val="002060"/>
                </a:solidFill>
              </a:rPr>
              <a:t> in the GDL -&gt; </a:t>
            </a:r>
            <a:r>
              <a:rPr lang="fr-LU" sz="1100" b="1" dirty="0" err="1">
                <a:solidFill>
                  <a:srgbClr val="002060"/>
                </a:solidFill>
              </a:rPr>
              <a:t>work</a:t>
            </a:r>
            <a:r>
              <a:rPr lang="fr-LU" sz="1100" b="1" dirty="0">
                <a:solidFill>
                  <a:srgbClr val="002060"/>
                </a:solidFill>
              </a:rPr>
              <a:t> permit</a:t>
            </a:r>
          </a:p>
          <a:p>
            <a:r>
              <a:rPr lang="fr-LU" sz="1800" b="1" dirty="0" err="1">
                <a:solidFill>
                  <a:srgbClr val="002060"/>
                </a:solidFill>
              </a:rPr>
              <a:t>Before</a:t>
            </a:r>
            <a:r>
              <a:rPr lang="fr-LU" sz="1800" b="1" dirty="0">
                <a:solidFill>
                  <a:srgbClr val="002060"/>
                </a:solidFill>
              </a:rPr>
              <a:t> </a:t>
            </a:r>
            <a:r>
              <a:rPr lang="fr-LU" sz="1800" b="1" dirty="0" err="1">
                <a:solidFill>
                  <a:srgbClr val="002060"/>
                </a:solidFill>
              </a:rPr>
              <a:t>applying</a:t>
            </a:r>
            <a:r>
              <a:rPr lang="fr-LU" sz="1800" b="1" dirty="0">
                <a:solidFill>
                  <a:srgbClr val="002060"/>
                </a:solidFill>
              </a:rPr>
              <a:t> for a </a:t>
            </a:r>
            <a:r>
              <a:rPr lang="fr-LU" sz="1800" b="1" dirty="0" err="1">
                <a:solidFill>
                  <a:srgbClr val="002060"/>
                </a:solidFill>
              </a:rPr>
              <a:t>residence</a:t>
            </a:r>
            <a:r>
              <a:rPr lang="fr-LU" sz="1800" b="1" dirty="0">
                <a:solidFill>
                  <a:srgbClr val="002060"/>
                </a:solidFill>
              </a:rPr>
              <a:t> permit the -&gt; </a:t>
            </a:r>
            <a:r>
              <a:rPr lang="fr-LU" sz="1800" b="1" dirty="0" err="1">
                <a:solidFill>
                  <a:srgbClr val="002060"/>
                </a:solidFill>
              </a:rPr>
              <a:t>declaration</a:t>
            </a:r>
            <a:r>
              <a:rPr lang="fr-LU" sz="1800" b="1" dirty="0">
                <a:solidFill>
                  <a:srgbClr val="002060"/>
                </a:solidFill>
              </a:rPr>
              <a:t> of </a:t>
            </a:r>
            <a:r>
              <a:rPr lang="fr-LU" sz="1800" b="1" dirty="0" err="1">
                <a:solidFill>
                  <a:srgbClr val="002060"/>
                </a:solidFill>
              </a:rPr>
              <a:t>arrival</a:t>
            </a:r>
            <a:r>
              <a:rPr lang="fr-LU" sz="1800" b="1" dirty="0">
                <a:solidFill>
                  <a:srgbClr val="002060"/>
                </a:solidFill>
              </a:rPr>
              <a:t> to the </a:t>
            </a:r>
            <a:r>
              <a:rPr lang="fr-LU" sz="1800" b="1" dirty="0" err="1">
                <a:solidFill>
                  <a:srgbClr val="002060"/>
                </a:solidFill>
              </a:rPr>
              <a:t>municipality</a:t>
            </a:r>
            <a:r>
              <a:rPr lang="fr-LU" sz="1800" b="1" dirty="0">
                <a:solidFill>
                  <a:srgbClr val="002060"/>
                </a:solidFill>
              </a:rPr>
              <a:t>, </a:t>
            </a:r>
            <a:r>
              <a:rPr lang="fr-LU" sz="1800" b="1" dirty="0" err="1">
                <a:solidFill>
                  <a:srgbClr val="002060"/>
                </a:solidFill>
              </a:rPr>
              <a:t>medical</a:t>
            </a:r>
            <a:r>
              <a:rPr lang="fr-LU" sz="1800" b="1" dirty="0">
                <a:solidFill>
                  <a:srgbClr val="002060"/>
                </a:solidFill>
              </a:rPr>
              <a:t> </a:t>
            </a:r>
            <a:r>
              <a:rPr lang="fr-LU" sz="1800" b="1" dirty="0" err="1">
                <a:solidFill>
                  <a:srgbClr val="002060"/>
                </a:solidFill>
              </a:rPr>
              <a:t>examination</a:t>
            </a:r>
            <a:r>
              <a:rPr lang="fr-LU" sz="1800" b="1" dirty="0">
                <a:solidFill>
                  <a:srgbClr val="002060"/>
                </a:solidFill>
              </a:rPr>
              <a:t>, application of the </a:t>
            </a:r>
            <a:r>
              <a:rPr lang="fr-LU" sz="1800" b="1" dirty="0" err="1">
                <a:solidFill>
                  <a:srgbClr val="002060"/>
                </a:solidFill>
              </a:rPr>
              <a:t>residence</a:t>
            </a:r>
            <a:r>
              <a:rPr lang="fr-LU" sz="1800" b="1" dirty="0">
                <a:solidFill>
                  <a:srgbClr val="002060"/>
                </a:solidFill>
              </a:rPr>
              <a:t> permit and </a:t>
            </a:r>
            <a:r>
              <a:rPr lang="fr-LU" sz="1800" b="1" dirty="0" err="1">
                <a:solidFill>
                  <a:srgbClr val="002060"/>
                </a:solidFill>
              </a:rPr>
              <a:t>payment</a:t>
            </a:r>
            <a:r>
              <a:rPr lang="fr-LU" sz="1800" b="1" dirty="0">
                <a:solidFill>
                  <a:srgbClr val="002060"/>
                </a:solidFill>
              </a:rPr>
              <a:t> of the </a:t>
            </a:r>
            <a:r>
              <a:rPr lang="fr-LU" sz="1800" b="1" dirty="0" err="1">
                <a:solidFill>
                  <a:srgbClr val="002060"/>
                </a:solidFill>
              </a:rPr>
              <a:t>fee</a:t>
            </a:r>
            <a:r>
              <a:rPr lang="fr-LU" sz="1800" b="1" dirty="0">
                <a:solidFill>
                  <a:srgbClr val="002060"/>
                </a:solidFill>
              </a:rPr>
              <a:t> (80€)</a:t>
            </a:r>
            <a:endParaRPr lang="en-US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849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F29A0-A057-4CEB-8BC4-858B28D3F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32735"/>
            <a:ext cx="10364451" cy="1596177"/>
          </a:xfrm>
        </p:spPr>
        <p:txBody>
          <a:bodyPr/>
          <a:lstStyle/>
          <a:p>
            <a:r>
              <a:rPr lang="fr-LU" b="1" dirty="0">
                <a:solidFill>
                  <a:srgbClr val="002060"/>
                </a:solidFill>
              </a:rPr>
              <a:t>Limitation to the entry and </a:t>
            </a:r>
            <a:r>
              <a:rPr lang="fr-LU" b="1" dirty="0" err="1">
                <a:solidFill>
                  <a:srgbClr val="002060"/>
                </a:solidFill>
              </a:rPr>
              <a:t>stay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DD971-7226-45D3-B414-28555FA0C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533832"/>
            <a:ext cx="10364452" cy="5088194"/>
          </a:xfrm>
        </p:spPr>
        <p:txBody>
          <a:bodyPr>
            <a:normAutofit/>
          </a:bodyPr>
          <a:lstStyle/>
          <a:p>
            <a:r>
              <a:rPr lang="fr-LU" sz="2100" b="1" dirty="0" err="1">
                <a:solidFill>
                  <a:srgbClr val="002060"/>
                </a:solidFill>
              </a:rPr>
              <a:t>Irregular</a:t>
            </a:r>
            <a:r>
              <a:rPr lang="fr-LU" sz="2100" b="1" dirty="0">
                <a:solidFill>
                  <a:srgbClr val="002060"/>
                </a:solidFill>
              </a:rPr>
              <a:t> migrant (art. 100)</a:t>
            </a:r>
          </a:p>
          <a:p>
            <a:r>
              <a:rPr lang="fr-LU" sz="2100" b="1" dirty="0" err="1">
                <a:solidFill>
                  <a:srgbClr val="002060"/>
                </a:solidFill>
              </a:rPr>
              <a:t>Refusal</a:t>
            </a:r>
            <a:r>
              <a:rPr lang="fr-LU" sz="2100" b="1" dirty="0">
                <a:solidFill>
                  <a:srgbClr val="002060"/>
                </a:solidFill>
              </a:rPr>
              <a:t>, </a:t>
            </a:r>
            <a:r>
              <a:rPr lang="fr-LU" sz="2100" b="1" dirty="0" err="1">
                <a:solidFill>
                  <a:srgbClr val="002060"/>
                </a:solidFill>
              </a:rPr>
              <a:t>revocation</a:t>
            </a:r>
            <a:r>
              <a:rPr lang="fr-LU" sz="2100" b="1" dirty="0">
                <a:solidFill>
                  <a:srgbClr val="002060"/>
                </a:solidFill>
              </a:rPr>
              <a:t>, </a:t>
            </a:r>
            <a:r>
              <a:rPr lang="fr-LU" sz="2100" b="1" dirty="0" err="1">
                <a:solidFill>
                  <a:srgbClr val="002060"/>
                </a:solidFill>
              </a:rPr>
              <a:t>withdrawal</a:t>
            </a:r>
            <a:r>
              <a:rPr lang="fr-LU" sz="2100" b="1" dirty="0">
                <a:solidFill>
                  <a:srgbClr val="002060"/>
                </a:solidFill>
              </a:rPr>
              <a:t> and refuse to </a:t>
            </a:r>
            <a:r>
              <a:rPr lang="fr-LU" sz="2100" b="1" dirty="0" err="1">
                <a:solidFill>
                  <a:srgbClr val="002060"/>
                </a:solidFill>
              </a:rPr>
              <a:t>renew</a:t>
            </a:r>
            <a:r>
              <a:rPr lang="fr-LU" sz="2100" b="1" dirty="0">
                <a:solidFill>
                  <a:srgbClr val="002060"/>
                </a:solidFill>
              </a:rPr>
              <a:t> (art. 101)</a:t>
            </a:r>
          </a:p>
          <a:p>
            <a:pPr lvl="1"/>
            <a:r>
              <a:rPr lang="fr-LU" sz="1900" b="1" dirty="0" err="1">
                <a:solidFill>
                  <a:srgbClr val="002060"/>
                </a:solidFill>
              </a:rPr>
              <a:t>Threats</a:t>
            </a:r>
            <a:r>
              <a:rPr lang="fr-LU" sz="1900" b="1" dirty="0">
                <a:solidFill>
                  <a:srgbClr val="002060"/>
                </a:solidFill>
              </a:rPr>
              <a:t> to public </a:t>
            </a:r>
            <a:r>
              <a:rPr lang="fr-LU" sz="1900" b="1" dirty="0" err="1">
                <a:solidFill>
                  <a:srgbClr val="002060"/>
                </a:solidFill>
              </a:rPr>
              <a:t>order</a:t>
            </a:r>
            <a:r>
              <a:rPr lang="fr-LU" sz="1900" b="1" dirty="0">
                <a:solidFill>
                  <a:srgbClr val="002060"/>
                </a:solidFill>
              </a:rPr>
              <a:t> or national </a:t>
            </a:r>
            <a:r>
              <a:rPr lang="fr-LU" sz="1900" b="1" dirty="0" err="1">
                <a:solidFill>
                  <a:srgbClr val="002060"/>
                </a:solidFill>
              </a:rPr>
              <a:t>security</a:t>
            </a:r>
            <a:r>
              <a:rPr lang="fr-LU" sz="1900" b="1" dirty="0">
                <a:solidFill>
                  <a:srgbClr val="002060"/>
                </a:solidFill>
              </a:rPr>
              <a:t> must </a:t>
            </a:r>
            <a:r>
              <a:rPr lang="fr-LU" sz="1900" b="1" dirty="0" err="1">
                <a:solidFill>
                  <a:srgbClr val="002060"/>
                </a:solidFill>
              </a:rPr>
              <a:t>be</a:t>
            </a:r>
            <a:r>
              <a:rPr lang="fr-LU" sz="1900" b="1" dirty="0">
                <a:solidFill>
                  <a:srgbClr val="002060"/>
                </a:solidFill>
              </a:rPr>
              <a:t> a real </a:t>
            </a:r>
            <a:r>
              <a:rPr lang="fr-LU" sz="1900" b="1" dirty="0" err="1">
                <a:solidFill>
                  <a:srgbClr val="002060"/>
                </a:solidFill>
              </a:rPr>
              <a:t>threat</a:t>
            </a:r>
            <a:r>
              <a:rPr lang="fr-LU" sz="1900" b="1" dirty="0">
                <a:solidFill>
                  <a:srgbClr val="002060"/>
                </a:solidFill>
              </a:rPr>
              <a:t>, </a:t>
            </a:r>
            <a:r>
              <a:rPr lang="fr-LU" sz="1900" b="1" dirty="0" err="1">
                <a:solidFill>
                  <a:srgbClr val="002060"/>
                </a:solidFill>
              </a:rPr>
              <a:t>actual</a:t>
            </a:r>
            <a:r>
              <a:rPr lang="fr-LU" sz="1900" b="1" dirty="0">
                <a:solidFill>
                  <a:srgbClr val="002060"/>
                </a:solidFill>
              </a:rPr>
              <a:t> and </a:t>
            </a:r>
            <a:r>
              <a:rPr lang="fr-LU" sz="1900" b="1" dirty="0" err="1">
                <a:solidFill>
                  <a:srgbClr val="002060"/>
                </a:solidFill>
              </a:rPr>
              <a:t>serious</a:t>
            </a:r>
            <a:r>
              <a:rPr lang="fr-LU" sz="1900" b="1" dirty="0">
                <a:solidFill>
                  <a:srgbClr val="002060"/>
                </a:solidFill>
              </a:rPr>
              <a:t> for a </a:t>
            </a:r>
            <a:r>
              <a:rPr lang="fr-LU" sz="1900" b="1" dirty="0" err="1">
                <a:solidFill>
                  <a:srgbClr val="002060"/>
                </a:solidFill>
              </a:rPr>
              <a:t>precise</a:t>
            </a:r>
            <a:r>
              <a:rPr lang="fr-LU" sz="1900" b="1" dirty="0">
                <a:solidFill>
                  <a:srgbClr val="002060"/>
                </a:solidFill>
              </a:rPr>
              <a:t> </a:t>
            </a:r>
            <a:r>
              <a:rPr lang="fr-LU" sz="1900" b="1" dirty="0" err="1">
                <a:solidFill>
                  <a:srgbClr val="002060"/>
                </a:solidFill>
              </a:rPr>
              <a:t>interest</a:t>
            </a:r>
            <a:r>
              <a:rPr lang="fr-LU" sz="1900" b="1" dirty="0">
                <a:solidFill>
                  <a:srgbClr val="002060"/>
                </a:solidFill>
              </a:rPr>
              <a:t> of society (art. 101 (2)).</a:t>
            </a:r>
          </a:p>
          <a:p>
            <a:pPr lvl="1"/>
            <a:r>
              <a:rPr lang="fr-LU" sz="1900" b="1" dirty="0" err="1">
                <a:solidFill>
                  <a:srgbClr val="002060"/>
                </a:solidFill>
              </a:rPr>
              <a:t>Renewal</a:t>
            </a:r>
            <a:r>
              <a:rPr lang="fr-LU" sz="1900" b="1" dirty="0">
                <a:solidFill>
                  <a:srgbClr val="002060"/>
                </a:solidFill>
              </a:rPr>
              <a:t> application </a:t>
            </a:r>
            <a:r>
              <a:rPr lang="fr-LU" sz="1900" b="1" dirty="0" err="1">
                <a:solidFill>
                  <a:srgbClr val="002060"/>
                </a:solidFill>
              </a:rPr>
              <a:t>prevents</a:t>
            </a:r>
            <a:r>
              <a:rPr lang="fr-LU" sz="1900" b="1" dirty="0">
                <a:solidFill>
                  <a:srgbClr val="002060"/>
                </a:solidFill>
              </a:rPr>
              <a:t> </a:t>
            </a:r>
            <a:r>
              <a:rPr lang="fr-LU" sz="1900" b="1" dirty="0" err="1">
                <a:solidFill>
                  <a:srgbClr val="002060"/>
                </a:solidFill>
              </a:rPr>
              <a:t>that</a:t>
            </a:r>
            <a:r>
              <a:rPr lang="fr-LU" sz="1900" b="1" dirty="0">
                <a:solidFill>
                  <a:srgbClr val="002060"/>
                </a:solidFill>
              </a:rPr>
              <a:t> a return </a:t>
            </a:r>
            <a:r>
              <a:rPr lang="fr-LU" sz="1900" b="1" dirty="0" err="1">
                <a:solidFill>
                  <a:srgbClr val="002060"/>
                </a:solidFill>
              </a:rPr>
              <a:t>decision</a:t>
            </a:r>
            <a:r>
              <a:rPr lang="fr-LU" sz="1900" b="1" dirty="0">
                <a:solidFill>
                  <a:srgbClr val="002060"/>
                </a:solidFill>
              </a:rPr>
              <a:t> </a:t>
            </a:r>
            <a:r>
              <a:rPr lang="fr-LU" sz="1900" b="1" dirty="0" err="1">
                <a:solidFill>
                  <a:srgbClr val="002060"/>
                </a:solidFill>
              </a:rPr>
              <a:t>is</a:t>
            </a:r>
            <a:r>
              <a:rPr lang="fr-LU" sz="1900" b="1" dirty="0">
                <a:solidFill>
                  <a:srgbClr val="002060"/>
                </a:solidFill>
              </a:rPr>
              <a:t> </a:t>
            </a:r>
            <a:r>
              <a:rPr lang="fr-LU" sz="1900" b="1" dirty="0" err="1">
                <a:solidFill>
                  <a:srgbClr val="002060"/>
                </a:solidFill>
              </a:rPr>
              <a:t>taken</a:t>
            </a:r>
            <a:r>
              <a:rPr lang="fr-LU" sz="1900" b="1" dirty="0">
                <a:solidFill>
                  <a:srgbClr val="002060"/>
                </a:solidFill>
              </a:rPr>
              <a:t> </a:t>
            </a:r>
          </a:p>
          <a:p>
            <a:pPr lvl="1"/>
            <a:r>
              <a:rPr lang="fr-LU" sz="1900" b="1" dirty="0">
                <a:solidFill>
                  <a:srgbClr val="002060"/>
                </a:solidFill>
              </a:rPr>
              <a:t>No </a:t>
            </a:r>
            <a:r>
              <a:rPr lang="fr-LU" sz="1900" b="1" dirty="0" err="1">
                <a:solidFill>
                  <a:srgbClr val="002060"/>
                </a:solidFill>
              </a:rPr>
              <a:t>decision</a:t>
            </a:r>
            <a:r>
              <a:rPr lang="fr-LU" sz="1900" b="1" dirty="0">
                <a:solidFill>
                  <a:srgbClr val="002060"/>
                </a:solidFill>
              </a:rPr>
              <a:t> of return can </a:t>
            </a:r>
            <a:r>
              <a:rPr lang="fr-LU" sz="1900" b="1" dirty="0" err="1">
                <a:solidFill>
                  <a:srgbClr val="002060"/>
                </a:solidFill>
              </a:rPr>
              <a:t>be</a:t>
            </a:r>
            <a:r>
              <a:rPr lang="fr-LU" sz="1900" b="1" dirty="0">
                <a:solidFill>
                  <a:srgbClr val="002060"/>
                </a:solidFill>
              </a:rPr>
              <a:t> </a:t>
            </a:r>
            <a:r>
              <a:rPr lang="fr-LU" sz="1900" b="1" dirty="0" err="1">
                <a:solidFill>
                  <a:srgbClr val="002060"/>
                </a:solidFill>
              </a:rPr>
              <a:t>taken</a:t>
            </a:r>
            <a:r>
              <a:rPr lang="fr-LU" sz="1900" b="1" dirty="0">
                <a:solidFill>
                  <a:srgbClr val="002060"/>
                </a:solidFill>
              </a:rPr>
              <a:t> </a:t>
            </a:r>
            <a:r>
              <a:rPr lang="fr-LU" sz="1900" b="1" dirty="0" err="1">
                <a:solidFill>
                  <a:srgbClr val="002060"/>
                </a:solidFill>
              </a:rPr>
              <a:t>against</a:t>
            </a:r>
            <a:r>
              <a:rPr lang="fr-LU" sz="1900" b="1" dirty="0">
                <a:solidFill>
                  <a:srgbClr val="002060"/>
                </a:solidFill>
              </a:rPr>
              <a:t> an UAM </a:t>
            </a:r>
            <a:r>
              <a:rPr lang="fr-LU" sz="1900" b="1" dirty="0" err="1">
                <a:solidFill>
                  <a:srgbClr val="002060"/>
                </a:solidFill>
              </a:rPr>
              <a:t>except</a:t>
            </a:r>
            <a:r>
              <a:rPr lang="fr-LU" sz="1900" b="1" dirty="0">
                <a:solidFill>
                  <a:srgbClr val="002060"/>
                </a:solidFill>
              </a:rPr>
              <a:t> if </a:t>
            </a:r>
            <a:r>
              <a:rPr lang="fr-LU" sz="1900" b="1" dirty="0" err="1">
                <a:solidFill>
                  <a:srgbClr val="002060"/>
                </a:solidFill>
              </a:rPr>
              <a:t>it</a:t>
            </a:r>
            <a:r>
              <a:rPr lang="fr-LU" sz="1900" b="1" dirty="0">
                <a:solidFill>
                  <a:srgbClr val="002060"/>
                </a:solidFill>
              </a:rPr>
              <a:t> </a:t>
            </a:r>
            <a:r>
              <a:rPr lang="fr-LU" sz="1900" b="1" dirty="0" err="1">
                <a:solidFill>
                  <a:srgbClr val="002060"/>
                </a:solidFill>
              </a:rPr>
              <a:t>is</a:t>
            </a:r>
            <a:r>
              <a:rPr lang="fr-LU" sz="1900" b="1" dirty="0">
                <a:solidFill>
                  <a:srgbClr val="002060"/>
                </a:solidFill>
              </a:rPr>
              <a:t> </a:t>
            </a:r>
            <a:r>
              <a:rPr lang="fr-LU" sz="1900" b="1" dirty="0" err="1">
                <a:solidFill>
                  <a:srgbClr val="002060"/>
                </a:solidFill>
              </a:rPr>
              <a:t>issued</a:t>
            </a:r>
            <a:r>
              <a:rPr lang="fr-LU" sz="1900" b="1" dirty="0">
                <a:solidFill>
                  <a:srgbClr val="002060"/>
                </a:solidFill>
              </a:rPr>
              <a:t> on </a:t>
            </a:r>
            <a:r>
              <a:rPr lang="fr-LU" sz="1900" b="1" dirty="0" err="1">
                <a:solidFill>
                  <a:srgbClr val="002060"/>
                </a:solidFill>
              </a:rPr>
              <a:t>serious</a:t>
            </a:r>
            <a:r>
              <a:rPr lang="fr-LU" sz="1900" b="1" dirty="0">
                <a:solidFill>
                  <a:srgbClr val="002060"/>
                </a:solidFill>
              </a:rPr>
              <a:t> grounds of public </a:t>
            </a:r>
            <a:r>
              <a:rPr lang="fr-LU" sz="1900" b="1" dirty="0" err="1">
                <a:solidFill>
                  <a:srgbClr val="002060"/>
                </a:solidFill>
              </a:rPr>
              <a:t>safety</a:t>
            </a:r>
            <a:r>
              <a:rPr lang="fr-LU" sz="1900" b="1" dirty="0">
                <a:solidFill>
                  <a:srgbClr val="002060"/>
                </a:solidFill>
              </a:rPr>
              <a:t> </a:t>
            </a:r>
            <a:r>
              <a:rPr lang="fr-LU" sz="1900" b="1" dirty="0" err="1">
                <a:solidFill>
                  <a:srgbClr val="002060"/>
                </a:solidFill>
              </a:rPr>
              <a:t>except</a:t>
            </a:r>
            <a:r>
              <a:rPr lang="fr-LU" sz="1900" b="1" dirty="0">
                <a:solidFill>
                  <a:srgbClr val="002060"/>
                </a:solidFill>
              </a:rPr>
              <a:t> if </a:t>
            </a:r>
            <a:r>
              <a:rPr lang="fr-LU" sz="1900" b="1" dirty="0" err="1">
                <a:solidFill>
                  <a:srgbClr val="002060"/>
                </a:solidFill>
              </a:rPr>
              <a:t>it</a:t>
            </a:r>
            <a:r>
              <a:rPr lang="fr-LU" sz="1900" b="1" dirty="0">
                <a:solidFill>
                  <a:srgbClr val="002060"/>
                </a:solidFill>
              </a:rPr>
              <a:t> </a:t>
            </a:r>
            <a:r>
              <a:rPr lang="fr-LU" sz="1900" b="1" dirty="0" err="1">
                <a:solidFill>
                  <a:srgbClr val="002060"/>
                </a:solidFill>
              </a:rPr>
              <a:t>is</a:t>
            </a:r>
            <a:r>
              <a:rPr lang="fr-LU" sz="1900" b="1" dirty="0">
                <a:solidFill>
                  <a:srgbClr val="002060"/>
                </a:solidFill>
              </a:rPr>
              <a:t> in the </a:t>
            </a:r>
            <a:r>
              <a:rPr lang="fr-LU" sz="1900" b="1" dirty="0" err="1">
                <a:solidFill>
                  <a:srgbClr val="002060"/>
                </a:solidFill>
              </a:rPr>
              <a:t>child</a:t>
            </a:r>
            <a:r>
              <a:rPr lang="fr-LU" sz="1900" b="1" dirty="0">
                <a:solidFill>
                  <a:srgbClr val="002060"/>
                </a:solidFill>
              </a:rPr>
              <a:t> best </a:t>
            </a:r>
            <a:r>
              <a:rPr lang="fr-LU" sz="1900" b="1" dirty="0" err="1">
                <a:solidFill>
                  <a:srgbClr val="002060"/>
                </a:solidFill>
              </a:rPr>
              <a:t>interest</a:t>
            </a:r>
            <a:r>
              <a:rPr lang="fr-LU" sz="1900" b="1" dirty="0">
                <a:solidFill>
                  <a:srgbClr val="002060"/>
                </a:solidFill>
              </a:rPr>
              <a:t>.</a:t>
            </a:r>
          </a:p>
          <a:p>
            <a:pPr lvl="2"/>
            <a:r>
              <a:rPr lang="fr-LU" sz="1900" b="1" dirty="0">
                <a:solidFill>
                  <a:srgbClr val="002060"/>
                </a:solidFill>
              </a:rPr>
              <a:t>UAM </a:t>
            </a:r>
            <a:r>
              <a:rPr lang="fr-LU" sz="1900" b="1" dirty="0" err="1">
                <a:solidFill>
                  <a:srgbClr val="002060"/>
                </a:solidFill>
              </a:rPr>
              <a:t>always</a:t>
            </a:r>
            <a:r>
              <a:rPr lang="fr-LU" sz="1900" b="1" dirty="0">
                <a:solidFill>
                  <a:srgbClr val="002060"/>
                </a:solidFill>
              </a:rPr>
              <a:t> </a:t>
            </a:r>
            <a:r>
              <a:rPr lang="fr-LU" sz="1900" b="1" dirty="0" err="1">
                <a:solidFill>
                  <a:srgbClr val="002060"/>
                </a:solidFill>
              </a:rPr>
              <a:t>is</a:t>
            </a:r>
            <a:r>
              <a:rPr lang="fr-LU" sz="1900" b="1" dirty="0">
                <a:solidFill>
                  <a:srgbClr val="002060"/>
                </a:solidFill>
              </a:rPr>
              <a:t> </a:t>
            </a:r>
            <a:r>
              <a:rPr lang="fr-LU" sz="1900" b="1" dirty="0" err="1">
                <a:solidFill>
                  <a:srgbClr val="002060"/>
                </a:solidFill>
              </a:rPr>
              <a:t>represented</a:t>
            </a:r>
            <a:r>
              <a:rPr lang="fr-LU" sz="1900" b="1" dirty="0">
                <a:solidFill>
                  <a:srgbClr val="002060"/>
                </a:solidFill>
              </a:rPr>
              <a:t> by an </a:t>
            </a:r>
            <a:r>
              <a:rPr lang="fr-LU" sz="1900" b="1" dirty="0" err="1">
                <a:solidFill>
                  <a:srgbClr val="002060"/>
                </a:solidFill>
              </a:rPr>
              <a:t>ad-hoc</a:t>
            </a:r>
            <a:r>
              <a:rPr lang="fr-LU" sz="1900" b="1" dirty="0">
                <a:solidFill>
                  <a:srgbClr val="002060"/>
                </a:solidFill>
              </a:rPr>
              <a:t> </a:t>
            </a:r>
            <a:r>
              <a:rPr lang="fr-LU" sz="1900" b="1" dirty="0" err="1">
                <a:solidFill>
                  <a:srgbClr val="002060"/>
                </a:solidFill>
              </a:rPr>
              <a:t>administrator</a:t>
            </a:r>
            <a:endParaRPr lang="fr-LU" sz="1900" b="1" dirty="0">
              <a:solidFill>
                <a:srgbClr val="002060"/>
              </a:solidFill>
            </a:endParaRPr>
          </a:p>
          <a:p>
            <a:r>
              <a:rPr lang="fr-LU" sz="2100" b="1" dirty="0" err="1">
                <a:solidFill>
                  <a:srgbClr val="002060"/>
                </a:solidFill>
              </a:rPr>
              <a:t>Refusal</a:t>
            </a:r>
            <a:r>
              <a:rPr lang="fr-LU" sz="2100" b="1" dirty="0">
                <a:solidFill>
                  <a:srgbClr val="002060"/>
                </a:solidFill>
              </a:rPr>
              <a:t> of entry must </a:t>
            </a:r>
            <a:r>
              <a:rPr lang="fr-LU" sz="2100" b="1" dirty="0" err="1">
                <a:solidFill>
                  <a:srgbClr val="002060"/>
                </a:solidFill>
              </a:rPr>
              <a:t>be</a:t>
            </a:r>
            <a:r>
              <a:rPr lang="fr-LU" sz="2100" b="1" dirty="0">
                <a:solidFill>
                  <a:srgbClr val="002060"/>
                </a:solidFill>
              </a:rPr>
              <a:t> </a:t>
            </a:r>
            <a:r>
              <a:rPr lang="fr-LU" sz="2100" b="1" dirty="0" err="1">
                <a:solidFill>
                  <a:srgbClr val="002060"/>
                </a:solidFill>
              </a:rPr>
              <a:t>motivated</a:t>
            </a:r>
            <a:r>
              <a:rPr lang="fr-LU" sz="2100" b="1" dirty="0">
                <a:solidFill>
                  <a:srgbClr val="002060"/>
                </a:solidFill>
              </a:rPr>
              <a:t> </a:t>
            </a:r>
          </a:p>
          <a:p>
            <a:r>
              <a:rPr lang="fr-LU" sz="2100" b="1" dirty="0">
                <a:solidFill>
                  <a:srgbClr val="002060"/>
                </a:solidFill>
              </a:rPr>
              <a:t>Obligation of carriers to </a:t>
            </a:r>
            <a:r>
              <a:rPr lang="fr-LU" sz="2100" b="1" dirty="0" err="1">
                <a:solidFill>
                  <a:srgbClr val="002060"/>
                </a:solidFill>
              </a:rPr>
              <a:t>informed</a:t>
            </a:r>
            <a:r>
              <a:rPr lang="fr-LU" sz="2100" b="1" dirty="0">
                <a:solidFill>
                  <a:srgbClr val="002060"/>
                </a:solidFill>
              </a:rPr>
              <a:t> the police the </a:t>
            </a:r>
            <a:r>
              <a:rPr lang="fr-LU" sz="2100" b="1" dirty="0" err="1">
                <a:solidFill>
                  <a:srgbClr val="002060"/>
                </a:solidFill>
              </a:rPr>
              <a:t>passenger</a:t>
            </a:r>
            <a:r>
              <a:rPr lang="fr-LU" sz="2100" b="1" dirty="0">
                <a:solidFill>
                  <a:srgbClr val="002060"/>
                </a:solidFill>
              </a:rPr>
              <a:t> </a:t>
            </a:r>
            <a:r>
              <a:rPr lang="fr-LU" sz="2100" b="1" dirty="0" err="1">
                <a:solidFill>
                  <a:srgbClr val="002060"/>
                </a:solidFill>
              </a:rPr>
              <a:t>manifesto</a:t>
            </a:r>
            <a:endParaRPr lang="fr-LU" sz="2100" b="1" dirty="0">
              <a:solidFill>
                <a:srgbClr val="002060"/>
              </a:solidFill>
            </a:endParaRPr>
          </a:p>
          <a:p>
            <a:pPr lvl="1"/>
            <a:r>
              <a:rPr lang="fr-LU" sz="1900" b="1" dirty="0">
                <a:solidFill>
                  <a:srgbClr val="002060"/>
                </a:solidFill>
              </a:rPr>
              <a:t>Sanctions in case </a:t>
            </a:r>
            <a:r>
              <a:rPr lang="fr-LU" sz="1900" b="1" dirty="0" err="1">
                <a:solidFill>
                  <a:srgbClr val="002060"/>
                </a:solidFill>
              </a:rPr>
              <a:t>they</a:t>
            </a:r>
            <a:r>
              <a:rPr lang="fr-LU" sz="1900" b="1" dirty="0">
                <a:solidFill>
                  <a:srgbClr val="002060"/>
                </a:solidFill>
              </a:rPr>
              <a:t> </a:t>
            </a:r>
            <a:r>
              <a:rPr lang="fr-LU" sz="1900" b="1" dirty="0" err="1">
                <a:solidFill>
                  <a:srgbClr val="002060"/>
                </a:solidFill>
              </a:rPr>
              <a:t>bring</a:t>
            </a:r>
            <a:r>
              <a:rPr lang="fr-LU" sz="1900" b="1" dirty="0">
                <a:solidFill>
                  <a:srgbClr val="002060"/>
                </a:solidFill>
              </a:rPr>
              <a:t> a TCN </a:t>
            </a:r>
            <a:r>
              <a:rPr lang="fr-LU" sz="1900" b="1" dirty="0" err="1">
                <a:solidFill>
                  <a:srgbClr val="002060"/>
                </a:solidFill>
              </a:rPr>
              <a:t>without</a:t>
            </a:r>
            <a:r>
              <a:rPr lang="fr-LU" sz="1900" b="1" dirty="0">
                <a:solidFill>
                  <a:srgbClr val="002060"/>
                </a:solidFill>
              </a:rPr>
              <a:t> </a:t>
            </a:r>
            <a:r>
              <a:rPr lang="fr-LU" sz="1900" b="1" dirty="0" err="1">
                <a:solidFill>
                  <a:srgbClr val="002060"/>
                </a:solidFill>
              </a:rPr>
              <a:t>travel</a:t>
            </a:r>
            <a:r>
              <a:rPr lang="fr-LU" sz="1900" b="1" dirty="0">
                <a:solidFill>
                  <a:srgbClr val="002060"/>
                </a:solidFill>
              </a:rPr>
              <a:t> document or visa</a:t>
            </a:r>
          </a:p>
        </p:txBody>
      </p:sp>
    </p:spTree>
    <p:extLst>
      <p:ext uri="{BB962C8B-B14F-4D97-AF65-F5344CB8AC3E}">
        <p14:creationId xmlns:p14="http://schemas.microsoft.com/office/powerpoint/2010/main" val="1676313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6FB06-A03E-48D1-9A69-C970962E3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b="1" dirty="0" err="1">
                <a:solidFill>
                  <a:srgbClr val="002060"/>
                </a:solidFill>
              </a:rPr>
              <a:t>Refusal</a:t>
            </a:r>
            <a:r>
              <a:rPr lang="fr-LU" b="1" dirty="0">
                <a:solidFill>
                  <a:srgbClr val="002060"/>
                </a:solidFill>
              </a:rPr>
              <a:t> of entry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E56DC-7337-4249-B274-89EC97701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917291"/>
            <a:ext cx="10364452" cy="4513006"/>
          </a:xfrm>
        </p:spPr>
        <p:txBody>
          <a:bodyPr>
            <a:normAutofit/>
          </a:bodyPr>
          <a:lstStyle/>
          <a:p>
            <a:r>
              <a:rPr lang="fr-LU" b="1" dirty="0" err="1">
                <a:solidFill>
                  <a:srgbClr val="002060"/>
                </a:solidFill>
              </a:rPr>
              <a:t>Decision</a:t>
            </a:r>
            <a:r>
              <a:rPr lang="fr-LU" b="1" dirty="0">
                <a:solidFill>
                  <a:srgbClr val="002060"/>
                </a:solidFill>
              </a:rPr>
              <a:t> of </a:t>
            </a:r>
            <a:r>
              <a:rPr lang="fr-LU" b="1" dirty="0" err="1">
                <a:solidFill>
                  <a:srgbClr val="002060"/>
                </a:solidFill>
              </a:rPr>
              <a:t>refusal</a:t>
            </a:r>
            <a:r>
              <a:rPr lang="fr-LU" b="1" dirty="0">
                <a:solidFill>
                  <a:srgbClr val="002060"/>
                </a:solidFill>
              </a:rPr>
              <a:t> of entry must </a:t>
            </a:r>
            <a:r>
              <a:rPr lang="fr-LU" b="1" dirty="0" err="1">
                <a:solidFill>
                  <a:srgbClr val="002060"/>
                </a:solidFill>
              </a:rPr>
              <a:t>be</a:t>
            </a:r>
            <a:r>
              <a:rPr lang="fr-LU" b="1" dirty="0">
                <a:solidFill>
                  <a:srgbClr val="002060"/>
                </a:solidFill>
              </a:rPr>
              <a:t> </a:t>
            </a:r>
            <a:r>
              <a:rPr lang="fr-LU" b="1" dirty="0" err="1">
                <a:solidFill>
                  <a:srgbClr val="002060"/>
                </a:solidFill>
              </a:rPr>
              <a:t>motivated</a:t>
            </a:r>
            <a:r>
              <a:rPr lang="fr-LU" b="1" dirty="0">
                <a:solidFill>
                  <a:srgbClr val="002060"/>
                </a:solidFill>
              </a:rPr>
              <a:t> and </a:t>
            </a:r>
            <a:r>
              <a:rPr lang="fr-LU" b="1" dirty="0" err="1">
                <a:solidFill>
                  <a:srgbClr val="002060"/>
                </a:solidFill>
              </a:rPr>
              <a:t>notified</a:t>
            </a:r>
            <a:r>
              <a:rPr lang="fr-LU" b="1" dirty="0">
                <a:solidFill>
                  <a:srgbClr val="002060"/>
                </a:solidFill>
              </a:rPr>
              <a:t> to the person (in a </a:t>
            </a:r>
            <a:r>
              <a:rPr lang="fr-LU" b="1" dirty="0" err="1">
                <a:solidFill>
                  <a:srgbClr val="002060"/>
                </a:solidFill>
              </a:rPr>
              <a:t>language</a:t>
            </a:r>
            <a:r>
              <a:rPr lang="fr-LU" b="1" dirty="0">
                <a:solidFill>
                  <a:srgbClr val="002060"/>
                </a:solidFill>
              </a:rPr>
              <a:t> </a:t>
            </a:r>
            <a:r>
              <a:rPr lang="fr-LU" b="1" dirty="0" err="1">
                <a:solidFill>
                  <a:srgbClr val="002060"/>
                </a:solidFill>
              </a:rPr>
              <a:t>that</a:t>
            </a:r>
            <a:r>
              <a:rPr lang="fr-LU" b="1" dirty="0">
                <a:solidFill>
                  <a:srgbClr val="002060"/>
                </a:solidFill>
              </a:rPr>
              <a:t> </a:t>
            </a:r>
            <a:r>
              <a:rPr lang="fr-LU" b="1" dirty="0" err="1">
                <a:solidFill>
                  <a:srgbClr val="002060"/>
                </a:solidFill>
              </a:rPr>
              <a:t>they</a:t>
            </a:r>
            <a:r>
              <a:rPr lang="fr-LU" b="1" dirty="0">
                <a:solidFill>
                  <a:srgbClr val="002060"/>
                </a:solidFill>
              </a:rPr>
              <a:t> can </a:t>
            </a:r>
            <a:r>
              <a:rPr lang="fr-LU" b="1" dirty="0" err="1">
                <a:solidFill>
                  <a:srgbClr val="002060"/>
                </a:solidFill>
              </a:rPr>
              <a:t>understand</a:t>
            </a:r>
            <a:r>
              <a:rPr lang="fr-LU" b="1" dirty="0">
                <a:solidFill>
                  <a:srgbClr val="002060"/>
                </a:solidFill>
              </a:rPr>
              <a:t>)</a:t>
            </a:r>
          </a:p>
          <a:p>
            <a:r>
              <a:rPr lang="fr-LU" b="1" dirty="0" err="1">
                <a:solidFill>
                  <a:srgbClr val="002060"/>
                </a:solidFill>
              </a:rPr>
              <a:t>Decision</a:t>
            </a:r>
            <a:r>
              <a:rPr lang="fr-LU" b="1" dirty="0">
                <a:solidFill>
                  <a:srgbClr val="002060"/>
                </a:solidFill>
              </a:rPr>
              <a:t> of </a:t>
            </a:r>
            <a:r>
              <a:rPr lang="fr-LU" b="1" dirty="0" err="1">
                <a:solidFill>
                  <a:srgbClr val="002060"/>
                </a:solidFill>
              </a:rPr>
              <a:t>removal</a:t>
            </a:r>
            <a:r>
              <a:rPr lang="fr-LU" b="1" dirty="0">
                <a:solidFill>
                  <a:srgbClr val="002060"/>
                </a:solidFill>
              </a:rPr>
              <a:t> </a:t>
            </a:r>
            <a:r>
              <a:rPr lang="fr-LU" b="1" dirty="0" err="1">
                <a:solidFill>
                  <a:srgbClr val="002060"/>
                </a:solidFill>
              </a:rPr>
              <a:t>is</a:t>
            </a:r>
            <a:r>
              <a:rPr lang="fr-LU" b="1" dirty="0">
                <a:solidFill>
                  <a:srgbClr val="002060"/>
                </a:solidFill>
              </a:rPr>
              <a:t> </a:t>
            </a:r>
            <a:r>
              <a:rPr lang="fr-LU" b="1" dirty="0" err="1">
                <a:solidFill>
                  <a:srgbClr val="002060"/>
                </a:solidFill>
              </a:rPr>
              <a:t>accompanied</a:t>
            </a:r>
            <a:r>
              <a:rPr lang="fr-LU" b="1" dirty="0">
                <a:solidFill>
                  <a:srgbClr val="002060"/>
                </a:solidFill>
              </a:rPr>
              <a:t> </a:t>
            </a:r>
            <a:r>
              <a:rPr lang="fr-LU" b="1" dirty="0" err="1">
                <a:solidFill>
                  <a:srgbClr val="002060"/>
                </a:solidFill>
              </a:rPr>
              <a:t>with</a:t>
            </a:r>
            <a:r>
              <a:rPr lang="fr-LU" b="1" dirty="0">
                <a:solidFill>
                  <a:srgbClr val="002060"/>
                </a:solidFill>
              </a:rPr>
              <a:t> an </a:t>
            </a:r>
            <a:r>
              <a:rPr lang="fr-LU" b="1" dirty="0" err="1">
                <a:solidFill>
                  <a:srgbClr val="002060"/>
                </a:solidFill>
              </a:rPr>
              <a:t>order</a:t>
            </a:r>
            <a:r>
              <a:rPr lang="fr-LU" b="1" dirty="0">
                <a:solidFill>
                  <a:srgbClr val="002060"/>
                </a:solidFill>
              </a:rPr>
              <a:t> to </a:t>
            </a:r>
            <a:r>
              <a:rPr lang="fr-LU" b="1" dirty="0" err="1">
                <a:solidFill>
                  <a:srgbClr val="002060"/>
                </a:solidFill>
              </a:rPr>
              <a:t>leave</a:t>
            </a:r>
            <a:r>
              <a:rPr lang="fr-LU" b="1" dirty="0">
                <a:solidFill>
                  <a:srgbClr val="002060"/>
                </a:solidFill>
              </a:rPr>
              <a:t> the </a:t>
            </a:r>
            <a:r>
              <a:rPr lang="fr-LU" b="1" dirty="0" err="1">
                <a:solidFill>
                  <a:srgbClr val="002060"/>
                </a:solidFill>
              </a:rPr>
              <a:t>territory</a:t>
            </a:r>
            <a:r>
              <a:rPr lang="fr-LU" b="1" dirty="0">
                <a:solidFill>
                  <a:srgbClr val="002060"/>
                </a:solidFill>
              </a:rPr>
              <a:t> (art. 111). If no </a:t>
            </a:r>
            <a:r>
              <a:rPr lang="fr-LU" b="1" dirty="0" err="1">
                <a:solidFill>
                  <a:srgbClr val="002060"/>
                </a:solidFill>
              </a:rPr>
              <a:t>threat</a:t>
            </a:r>
            <a:r>
              <a:rPr lang="fr-LU" b="1" dirty="0">
                <a:solidFill>
                  <a:srgbClr val="002060"/>
                </a:solidFill>
              </a:rPr>
              <a:t> to public </a:t>
            </a:r>
            <a:r>
              <a:rPr lang="fr-LU" b="1" dirty="0" err="1">
                <a:solidFill>
                  <a:srgbClr val="002060"/>
                </a:solidFill>
              </a:rPr>
              <a:t>order</a:t>
            </a:r>
            <a:r>
              <a:rPr lang="fr-LU" b="1" dirty="0">
                <a:solidFill>
                  <a:srgbClr val="002060"/>
                </a:solidFill>
              </a:rPr>
              <a:t>, public </a:t>
            </a:r>
            <a:r>
              <a:rPr lang="fr-LU" b="1" dirty="0" err="1">
                <a:solidFill>
                  <a:srgbClr val="002060"/>
                </a:solidFill>
              </a:rPr>
              <a:t>safety</a:t>
            </a:r>
            <a:r>
              <a:rPr lang="fr-LU" b="1" dirty="0">
                <a:solidFill>
                  <a:srgbClr val="002060"/>
                </a:solidFill>
              </a:rPr>
              <a:t> or national </a:t>
            </a:r>
            <a:r>
              <a:rPr lang="fr-LU" b="1" dirty="0" err="1">
                <a:solidFill>
                  <a:srgbClr val="002060"/>
                </a:solidFill>
              </a:rPr>
              <a:t>security</a:t>
            </a:r>
            <a:r>
              <a:rPr lang="fr-LU" b="1" dirty="0">
                <a:solidFill>
                  <a:srgbClr val="002060"/>
                </a:solidFill>
              </a:rPr>
              <a:t> or </a:t>
            </a:r>
            <a:r>
              <a:rPr lang="fr-LU" b="1" dirty="0" err="1">
                <a:solidFill>
                  <a:srgbClr val="002060"/>
                </a:solidFill>
              </a:rPr>
              <a:t>other</a:t>
            </a:r>
            <a:r>
              <a:rPr lang="fr-LU" b="1" dirty="0">
                <a:solidFill>
                  <a:srgbClr val="002060"/>
                </a:solidFill>
              </a:rPr>
              <a:t> </a:t>
            </a:r>
            <a:r>
              <a:rPr lang="fr-LU" b="1" dirty="0" err="1">
                <a:solidFill>
                  <a:srgbClr val="002060"/>
                </a:solidFill>
              </a:rPr>
              <a:t>reasons</a:t>
            </a:r>
            <a:r>
              <a:rPr lang="fr-LU" b="1" dirty="0">
                <a:solidFill>
                  <a:srgbClr val="002060"/>
                </a:solidFill>
              </a:rPr>
              <a:t> (art. 111 (3)), deadline of 30 </a:t>
            </a:r>
            <a:r>
              <a:rPr lang="fr-LU" b="1" dirty="0" err="1">
                <a:solidFill>
                  <a:srgbClr val="002060"/>
                </a:solidFill>
              </a:rPr>
              <a:t>days</a:t>
            </a:r>
            <a:r>
              <a:rPr lang="fr-LU" b="1" dirty="0">
                <a:solidFill>
                  <a:srgbClr val="002060"/>
                </a:solidFill>
              </a:rPr>
              <a:t> to </a:t>
            </a:r>
            <a:r>
              <a:rPr lang="fr-LU" b="1" dirty="0" err="1">
                <a:solidFill>
                  <a:srgbClr val="002060"/>
                </a:solidFill>
              </a:rPr>
              <a:t>leave</a:t>
            </a:r>
            <a:r>
              <a:rPr lang="fr-LU" b="1" dirty="0">
                <a:solidFill>
                  <a:srgbClr val="002060"/>
                </a:solidFill>
              </a:rPr>
              <a:t> the country (can </a:t>
            </a:r>
            <a:r>
              <a:rPr lang="fr-LU" b="1" dirty="0" err="1">
                <a:solidFill>
                  <a:srgbClr val="002060"/>
                </a:solidFill>
              </a:rPr>
              <a:t>be</a:t>
            </a:r>
            <a:r>
              <a:rPr lang="fr-LU" b="1" dirty="0">
                <a:solidFill>
                  <a:srgbClr val="002060"/>
                </a:solidFill>
              </a:rPr>
              <a:t> </a:t>
            </a:r>
            <a:r>
              <a:rPr lang="fr-LU" b="1" dirty="0" err="1">
                <a:solidFill>
                  <a:srgbClr val="002060"/>
                </a:solidFill>
              </a:rPr>
              <a:t>extended</a:t>
            </a:r>
            <a:r>
              <a:rPr lang="fr-LU" b="1" dirty="0">
                <a:solidFill>
                  <a:srgbClr val="002060"/>
                </a:solidFill>
              </a:rPr>
              <a:t>)</a:t>
            </a:r>
          </a:p>
          <a:p>
            <a:r>
              <a:rPr lang="fr-LU" b="1" dirty="0">
                <a:solidFill>
                  <a:srgbClr val="002060"/>
                </a:solidFill>
              </a:rPr>
              <a:t>Return </a:t>
            </a:r>
            <a:r>
              <a:rPr lang="fr-LU" b="1" dirty="0" err="1">
                <a:solidFill>
                  <a:srgbClr val="002060"/>
                </a:solidFill>
              </a:rPr>
              <a:t>decision</a:t>
            </a:r>
            <a:r>
              <a:rPr lang="fr-LU" b="1" dirty="0">
                <a:solidFill>
                  <a:srgbClr val="002060"/>
                </a:solidFill>
              </a:rPr>
              <a:t> can </a:t>
            </a:r>
            <a:r>
              <a:rPr lang="fr-LU" b="1" dirty="0" err="1">
                <a:solidFill>
                  <a:srgbClr val="002060"/>
                </a:solidFill>
              </a:rPr>
              <a:t>be</a:t>
            </a:r>
            <a:r>
              <a:rPr lang="fr-LU" b="1" dirty="0">
                <a:solidFill>
                  <a:srgbClr val="002060"/>
                </a:solidFill>
              </a:rPr>
              <a:t> </a:t>
            </a:r>
            <a:r>
              <a:rPr lang="fr-LU" b="1" dirty="0" err="1">
                <a:solidFill>
                  <a:srgbClr val="002060"/>
                </a:solidFill>
              </a:rPr>
              <a:t>issued</a:t>
            </a:r>
            <a:r>
              <a:rPr lang="fr-LU" b="1" dirty="0">
                <a:solidFill>
                  <a:srgbClr val="002060"/>
                </a:solidFill>
              </a:rPr>
              <a:t> </a:t>
            </a:r>
            <a:r>
              <a:rPr lang="fr-LU" b="1" dirty="0" err="1">
                <a:solidFill>
                  <a:srgbClr val="002060"/>
                </a:solidFill>
              </a:rPr>
              <a:t>with</a:t>
            </a:r>
            <a:r>
              <a:rPr lang="fr-LU" b="1" dirty="0">
                <a:solidFill>
                  <a:srgbClr val="002060"/>
                </a:solidFill>
              </a:rPr>
              <a:t> an entry ban (art. 112)</a:t>
            </a:r>
          </a:p>
          <a:p>
            <a:r>
              <a:rPr lang="fr-LU" b="1" dirty="0">
                <a:solidFill>
                  <a:srgbClr val="002060"/>
                </a:solidFill>
              </a:rPr>
              <a:t>Return </a:t>
            </a:r>
            <a:r>
              <a:rPr lang="fr-LU" b="1" dirty="0" err="1">
                <a:solidFill>
                  <a:srgbClr val="002060"/>
                </a:solidFill>
              </a:rPr>
              <a:t>decisions</a:t>
            </a:r>
            <a:r>
              <a:rPr lang="fr-LU" b="1" dirty="0">
                <a:solidFill>
                  <a:srgbClr val="002060"/>
                </a:solidFill>
              </a:rPr>
              <a:t> and entry bans can </a:t>
            </a:r>
            <a:r>
              <a:rPr lang="fr-LU" b="1" dirty="0" err="1">
                <a:solidFill>
                  <a:srgbClr val="002060"/>
                </a:solidFill>
              </a:rPr>
              <a:t>be</a:t>
            </a:r>
            <a:r>
              <a:rPr lang="fr-LU" b="1" dirty="0">
                <a:solidFill>
                  <a:srgbClr val="002060"/>
                </a:solidFill>
              </a:rPr>
              <a:t> </a:t>
            </a:r>
            <a:r>
              <a:rPr lang="fr-LU" b="1" dirty="0" err="1">
                <a:solidFill>
                  <a:srgbClr val="002060"/>
                </a:solidFill>
              </a:rPr>
              <a:t>appeal</a:t>
            </a:r>
            <a:r>
              <a:rPr lang="fr-LU" b="1" dirty="0">
                <a:solidFill>
                  <a:srgbClr val="002060"/>
                </a:solidFill>
              </a:rPr>
              <a:t> in </a:t>
            </a:r>
            <a:r>
              <a:rPr lang="fr-LU" b="1" dirty="0" err="1">
                <a:solidFill>
                  <a:srgbClr val="002060"/>
                </a:solidFill>
              </a:rPr>
              <a:t>two</a:t>
            </a:r>
            <a:r>
              <a:rPr lang="fr-LU" b="1" dirty="0">
                <a:solidFill>
                  <a:srgbClr val="002060"/>
                </a:solidFill>
              </a:rPr>
              <a:t> instances </a:t>
            </a:r>
            <a:r>
              <a:rPr lang="fr-LU" b="1" dirty="0" err="1">
                <a:solidFill>
                  <a:srgbClr val="002060"/>
                </a:solidFill>
              </a:rPr>
              <a:t>however</a:t>
            </a:r>
            <a:r>
              <a:rPr lang="fr-LU" b="1" dirty="0">
                <a:solidFill>
                  <a:srgbClr val="002060"/>
                </a:solidFill>
              </a:rPr>
              <a:t> </a:t>
            </a:r>
            <a:r>
              <a:rPr lang="fr-LU" b="1" dirty="0" err="1">
                <a:solidFill>
                  <a:srgbClr val="002060"/>
                </a:solidFill>
              </a:rPr>
              <a:t>they</a:t>
            </a:r>
            <a:r>
              <a:rPr lang="fr-LU" b="1" dirty="0">
                <a:solidFill>
                  <a:srgbClr val="002060"/>
                </a:solidFill>
              </a:rPr>
              <a:t> do not have suspensive </a:t>
            </a:r>
            <a:r>
              <a:rPr lang="fr-LU" b="1" dirty="0" err="1">
                <a:solidFill>
                  <a:srgbClr val="002060"/>
                </a:solidFill>
              </a:rPr>
              <a:t>effects</a:t>
            </a:r>
            <a:r>
              <a:rPr lang="fr-LU" b="1" dirty="0">
                <a:solidFill>
                  <a:srgbClr val="002060"/>
                </a:solidFill>
              </a:rPr>
              <a:t>.</a:t>
            </a:r>
          </a:p>
          <a:p>
            <a:r>
              <a:rPr lang="fr-LU" b="1" dirty="0">
                <a:solidFill>
                  <a:srgbClr val="002060"/>
                </a:solidFill>
              </a:rPr>
              <a:t>Expulsion -&gt; </a:t>
            </a:r>
            <a:r>
              <a:rPr lang="fr-LU" b="1" dirty="0" err="1">
                <a:solidFill>
                  <a:srgbClr val="002060"/>
                </a:solidFill>
              </a:rPr>
              <a:t>serious</a:t>
            </a:r>
            <a:r>
              <a:rPr lang="fr-LU" b="1" dirty="0">
                <a:solidFill>
                  <a:srgbClr val="002060"/>
                </a:solidFill>
              </a:rPr>
              <a:t> </a:t>
            </a:r>
            <a:r>
              <a:rPr lang="fr-LU" b="1" dirty="0" err="1">
                <a:solidFill>
                  <a:srgbClr val="002060"/>
                </a:solidFill>
              </a:rPr>
              <a:t>threat</a:t>
            </a:r>
            <a:r>
              <a:rPr lang="fr-LU" b="1" dirty="0">
                <a:solidFill>
                  <a:srgbClr val="002060"/>
                </a:solidFill>
              </a:rPr>
              <a:t> to public </a:t>
            </a:r>
            <a:r>
              <a:rPr lang="fr-LU" b="1" dirty="0" err="1">
                <a:solidFill>
                  <a:srgbClr val="002060"/>
                </a:solidFill>
              </a:rPr>
              <a:t>order</a:t>
            </a:r>
            <a:r>
              <a:rPr lang="fr-LU" b="1" dirty="0">
                <a:solidFill>
                  <a:srgbClr val="002060"/>
                </a:solidFill>
              </a:rPr>
              <a:t> or public </a:t>
            </a:r>
            <a:r>
              <a:rPr lang="fr-LU" b="1" dirty="0" err="1">
                <a:solidFill>
                  <a:srgbClr val="002060"/>
                </a:solidFill>
              </a:rPr>
              <a:t>security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70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8F2E1-E864-4558-98CF-316F33C0B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3" y="321113"/>
            <a:ext cx="10364451" cy="1596177"/>
          </a:xfrm>
        </p:spPr>
        <p:txBody>
          <a:bodyPr/>
          <a:lstStyle/>
          <a:p>
            <a:r>
              <a:rPr lang="fr-LU" b="1" dirty="0">
                <a:solidFill>
                  <a:srgbClr val="002060"/>
                </a:solidFill>
              </a:rPr>
              <a:t>Return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CC8CD-0B96-44D9-B559-24D6608D2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3" y="1607575"/>
            <a:ext cx="10364452" cy="452775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LU" b="1" dirty="0" err="1">
                <a:solidFill>
                  <a:srgbClr val="002060"/>
                </a:solidFill>
              </a:rPr>
              <a:t>Maintain</a:t>
            </a:r>
            <a:r>
              <a:rPr lang="fr-LU" b="1" dirty="0">
                <a:solidFill>
                  <a:srgbClr val="002060"/>
                </a:solidFill>
              </a:rPr>
              <a:t> in </a:t>
            </a:r>
            <a:r>
              <a:rPr lang="fr-LU" b="1" dirty="0" err="1">
                <a:solidFill>
                  <a:srgbClr val="002060"/>
                </a:solidFill>
              </a:rPr>
              <a:t>waiting</a:t>
            </a:r>
            <a:r>
              <a:rPr lang="fr-LU" b="1" dirty="0">
                <a:solidFill>
                  <a:srgbClr val="002060"/>
                </a:solidFill>
              </a:rPr>
              <a:t> area</a:t>
            </a:r>
          </a:p>
          <a:p>
            <a:pPr>
              <a:lnSpc>
                <a:spcPct val="150000"/>
              </a:lnSpc>
            </a:pPr>
            <a:r>
              <a:rPr lang="fr-LU" b="1" dirty="0" err="1">
                <a:solidFill>
                  <a:srgbClr val="002060"/>
                </a:solidFill>
              </a:rPr>
              <a:t>Detention</a:t>
            </a:r>
            <a:r>
              <a:rPr lang="fr-LU" b="1" dirty="0">
                <a:solidFill>
                  <a:srgbClr val="002060"/>
                </a:solidFill>
              </a:rPr>
              <a:t> (art. 120)</a:t>
            </a:r>
          </a:p>
          <a:p>
            <a:pPr>
              <a:lnSpc>
                <a:spcPct val="150000"/>
              </a:lnSpc>
            </a:pPr>
            <a:r>
              <a:rPr lang="fr-LU" b="1" dirty="0" err="1">
                <a:solidFill>
                  <a:srgbClr val="002060"/>
                </a:solidFill>
              </a:rPr>
              <a:t>Execution</a:t>
            </a:r>
            <a:r>
              <a:rPr lang="fr-LU" b="1" dirty="0">
                <a:solidFill>
                  <a:srgbClr val="002060"/>
                </a:solidFill>
              </a:rPr>
              <a:t> of return </a:t>
            </a:r>
            <a:r>
              <a:rPr lang="fr-LU" b="1" dirty="0" err="1">
                <a:solidFill>
                  <a:srgbClr val="002060"/>
                </a:solidFill>
              </a:rPr>
              <a:t>decisions</a:t>
            </a:r>
            <a:r>
              <a:rPr lang="fr-LU" b="1" dirty="0">
                <a:solidFill>
                  <a:srgbClr val="002060"/>
                </a:solidFill>
              </a:rPr>
              <a:t> (art. 124)</a:t>
            </a:r>
          </a:p>
          <a:p>
            <a:pPr>
              <a:lnSpc>
                <a:spcPct val="150000"/>
              </a:lnSpc>
            </a:pPr>
            <a:r>
              <a:rPr lang="fr-LU" b="1" dirty="0">
                <a:solidFill>
                  <a:srgbClr val="002060"/>
                </a:solidFill>
              </a:rPr>
              <a:t>Alternatives to </a:t>
            </a:r>
            <a:r>
              <a:rPr lang="fr-LU" b="1" dirty="0" err="1">
                <a:solidFill>
                  <a:srgbClr val="002060"/>
                </a:solidFill>
              </a:rPr>
              <a:t>detention</a:t>
            </a:r>
            <a:r>
              <a:rPr lang="fr-LU" b="1" dirty="0">
                <a:solidFill>
                  <a:srgbClr val="002060"/>
                </a:solidFill>
              </a:rPr>
              <a:t> (art. 125)</a:t>
            </a:r>
          </a:p>
          <a:p>
            <a:pPr>
              <a:lnSpc>
                <a:spcPct val="150000"/>
              </a:lnSpc>
            </a:pPr>
            <a:r>
              <a:rPr lang="fr-LU" b="1" dirty="0" err="1">
                <a:solidFill>
                  <a:srgbClr val="002060"/>
                </a:solidFill>
              </a:rPr>
              <a:t>Postponement</a:t>
            </a:r>
            <a:r>
              <a:rPr lang="fr-LU" b="1" dirty="0">
                <a:solidFill>
                  <a:srgbClr val="002060"/>
                </a:solidFill>
              </a:rPr>
              <a:t> of </a:t>
            </a:r>
            <a:r>
              <a:rPr lang="fr-LU" b="1" dirty="0" err="1">
                <a:solidFill>
                  <a:srgbClr val="002060"/>
                </a:solidFill>
              </a:rPr>
              <a:t>removal</a:t>
            </a:r>
            <a:r>
              <a:rPr lang="fr-LU" b="1" dirty="0">
                <a:solidFill>
                  <a:srgbClr val="002060"/>
                </a:solidFill>
              </a:rPr>
              <a:t> for </a:t>
            </a:r>
            <a:r>
              <a:rPr lang="fr-LU" b="1" dirty="0" err="1">
                <a:solidFill>
                  <a:srgbClr val="002060"/>
                </a:solidFill>
              </a:rPr>
              <a:t>technical</a:t>
            </a:r>
            <a:r>
              <a:rPr lang="fr-LU" b="1" dirty="0">
                <a:solidFill>
                  <a:srgbClr val="002060"/>
                </a:solidFill>
              </a:rPr>
              <a:t> </a:t>
            </a:r>
            <a:r>
              <a:rPr lang="fr-LU" b="1" dirty="0" err="1">
                <a:solidFill>
                  <a:srgbClr val="002060"/>
                </a:solidFill>
              </a:rPr>
              <a:t>reasons</a:t>
            </a:r>
            <a:r>
              <a:rPr lang="fr-LU" b="1" dirty="0">
                <a:solidFill>
                  <a:srgbClr val="002060"/>
                </a:solidFill>
              </a:rPr>
              <a:t> (art. 125bis)</a:t>
            </a:r>
          </a:p>
          <a:p>
            <a:pPr>
              <a:lnSpc>
                <a:spcPct val="150000"/>
              </a:lnSpc>
            </a:pPr>
            <a:r>
              <a:rPr lang="fr-LU" b="1" dirty="0">
                <a:solidFill>
                  <a:srgbClr val="002060"/>
                </a:solidFill>
              </a:rPr>
              <a:t>Obstacles to </a:t>
            </a:r>
            <a:r>
              <a:rPr lang="fr-LU" b="1" dirty="0" err="1">
                <a:solidFill>
                  <a:srgbClr val="002060"/>
                </a:solidFill>
              </a:rPr>
              <a:t>removal</a:t>
            </a:r>
            <a:r>
              <a:rPr lang="fr-LU" b="1" dirty="0">
                <a:solidFill>
                  <a:srgbClr val="002060"/>
                </a:solidFill>
              </a:rPr>
              <a:t> -&gt; extradition (art. 128)</a:t>
            </a:r>
          </a:p>
          <a:p>
            <a:pPr>
              <a:lnSpc>
                <a:spcPct val="150000"/>
              </a:lnSpc>
            </a:pPr>
            <a:r>
              <a:rPr lang="fr-LU" b="1" dirty="0" err="1">
                <a:solidFill>
                  <a:srgbClr val="002060"/>
                </a:solidFill>
              </a:rPr>
              <a:t>Postponement</a:t>
            </a:r>
            <a:r>
              <a:rPr lang="fr-LU" b="1" dirty="0">
                <a:solidFill>
                  <a:srgbClr val="002060"/>
                </a:solidFill>
              </a:rPr>
              <a:t> for </a:t>
            </a:r>
            <a:r>
              <a:rPr lang="fr-LU" b="1" dirty="0" err="1">
                <a:solidFill>
                  <a:srgbClr val="002060"/>
                </a:solidFill>
              </a:rPr>
              <a:t>removal</a:t>
            </a:r>
            <a:r>
              <a:rPr lang="fr-LU" b="1" dirty="0">
                <a:solidFill>
                  <a:srgbClr val="002060"/>
                </a:solidFill>
              </a:rPr>
              <a:t> for </a:t>
            </a:r>
            <a:r>
              <a:rPr lang="fr-LU" b="1" dirty="0" err="1">
                <a:solidFill>
                  <a:srgbClr val="002060"/>
                </a:solidFill>
              </a:rPr>
              <a:t>medical</a:t>
            </a:r>
            <a:r>
              <a:rPr lang="fr-LU" b="1" dirty="0">
                <a:solidFill>
                  <a:srgbClr val="002060"/>
                </a:solidFill>
              </a:rPr>
              <a:t> </a:t>
            </a:r>
            <a:r>
              <a:rPr lang="fr-LU" b="1" dirty="0" err="1">
                <a:solidFill>
                  <a:srgbClr val="002060"/>
                </a:solidFill>
              </a:rPr>
              <a:t>reasons</a:t>
            </a:r>
            <a:endParaRPr lang="fr-L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01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4A325-F537-43F4-8E99-261D0D3AD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b="1" dirty="0">
                <a:solidFill>
                  <a:srgbClr val="002060"/>
                </a:solidFill>
              </a:rPr>
              <a:t>Controls and sanctions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B880E-580D-4417-AB7A-B5EE8EDC8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047135"/>
            <a:ext cx="10364452" cy="4744065"/>
          </a:xfrm>
        </p:spPr>
        <p:txBody>
          <a:bodyPr/>
          <a:lstStyle/>
          <a:p>
            <a:r>
              <a:rPr lang="fr-LU" sz="2400" b="1" dirty="0">
                <a:solidFill>
                  <a:srgbClr val="002060"/>
                </a:solidFill>
              </a:rPr>
              <a:t>Controls (art. 133 – 138)</a:t>
            </a:r>
          </a:p>
          <a:p>
            <a:r>
              <a:rPr lang="fr-LU" sz="2400" b="1" dirty="0">
                <a:solidFill>
                  <a:srgbClr val="002060"/>
                </a:solidFill>
              </a:rPr>
              <a:t>Sanctions (art. 139 – 148)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953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72FA0A-164F-4D9F-8FF5-6718B9C87C67}"/>
              </a:ext>
            </a:extLst>
          </p:cNvPr>
          <p:cNvSpPr/>
          <p:nvPr/>
        </p:nvSpPr>
        <p:spPr>
          <a:xfrm>
            <a:off x="2276364" y="2304726"/>
            <a:ext cx="76392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LU" sz="4800" b="1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</a:t>
            </a:r>
            <a:r>
              <a:rPr lang="fr-LU" sz="48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fr-LU" sz="4800" b="1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</a:t>
            </a:r>
            <a:r>
              <a:rPr lang="fr-LU" sz="48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for </a:t>
            </a:r>
            <a:r>
              <a:rPr lang="fr-LU" sz="4800" b="1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your</a:t>
            </a:r>
            <a:r>
              <a:rPr lang="fr-LU" sz="48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attention!</a:t>
            </a:r>
            <a:endParaRPr lang="en-US" sz="48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584129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280</TotalTime>
  <Words>757</Words>
  <Application>Microsoft Office PowerPoint</Application>
  <PresentationFormat>Widescreen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Tw Cen MT</vt:lpstr>
      <vt:lpstr>Droplet</vt:lpstr>
      <vt:lpstr>PowerPoint Presentation</vt:lpstr>
      <vt:lpstr>Background</vt:lpstr>
      <vt:lpstr>General Structure</vt:lpstr>
      <vt:lpstr>Residence permits</vt:lpstr>
      <vt:lpstr>Limitation to the entry and stay</vt:lpstr>
      <vt:lpstr>Refusal of entry</vt:lpstr>
      <vt:lpstr>Return</vt:lpstr>
      <vt:lpstr>Controls and sanctions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Immigration Law</dc:title>
  <dc:creator>Adolfo SOMMARRIBAS</dc:creator>
  <cp:lastModifiedBy>Ilie ARNOUD DA SILVA</cp:lastModifiedBy>
  <cp:revision>17</cp:revision>
  <dcterms:created xsi:type="dcterms:W3CDTF">2020-11-19T08:15:03Z</dcterms:created>
  <dcterms:modified xsi:type="dcterms:W3CDTF">2020-11-30T12:28:11Z</dcterms:modified>
</cp:coreProperties>
</file>